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  <p:sldMasterId id="2147483683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80" r:id="rId8"/>
    <p:sldId id="281" r:id="rId9"/>
    <p:sldId id="260" r:id="rId10"/>
    <p:sldId id="261" r:id="rId11"/>
    <p:sldId id="262" r:id="rId12"/>
    <p:sldId id="282" r:id="rId13"/>
    <p:sldId id="283" r:id="rId14"/>
    <p:sldId id="284" r:id="rId15"/>
    <p:sldId id="265" r:id="rId16"/>
    <p:sldId id="285" r:id="rId17"/>
    <p:sldId id="266" r:id="rId18"/>
    <p:sldId id="267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DX경필명조B" panose="02020600000000000000" pitchFamily="18" charset="-127"/>
      <p:regular r:id="rId29"/>
    </p:embeddedFont>
    <p:embeddedFont>
      <p:font typeface="DX몽블랑라운드ExB" panose="02020600000000000000" pitchFamily="18" charset="-127"/>
      <p:bold r:id="rId30"/>
    </p:embeddedFont>
    <p:embeddedFont>
      <p:font typeface="DX하늘구름" panose="02020600000000000000" pitchFamily="18" charset="-127"/>
      <p:regular r:id="rId31"/>
    </p:embeddedFont>
    <p:embeddedFont>
      <p:font typeface="KoPubWorld돋움체 Bold" panose="00000800000000000000" pitchFamily="2" charset="-127"/>
      <p:bold r:id="rId32"/>
    </p:embeddedFont>
    <p:embeddedFont>
      <p:font typeface="KoPubWorld바탕체 Medium" panose="00000600000000000000" pitchFamily="2" charset="-127"/>
      <p:regular r:id="rId33"/>
    </p:embeddedFont>
    <p:embeddedFont>
      <p:font typeface="Lato" panose="020B0600000101010101" charset="0"/>
      <p:regular r:id="rId34"/>
      <p:bold r:id="rId35"/>
      <p:italic r:id="rId36"/>
      <p:boldItalic r:id="rId37"/>
    </p:embeddedFont>
    <p:embeddedFont>
      <p:font typeface="Raleway" panose="020B0600000101010101" charset="0"/>
      <p:regular r:id="rId38"/>
      <p:bold r:id="rId39"/>
      <p:italic r:id="rId40"/>
      <p:boldItalic r:id="rId41"/>
    </p:embeddedFont>
    <p:embeddedFont>
      <p:font typeface="타이포_스톰 B" panose="02020503020101020101" pitchFamily="18" charset="-127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76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5839A6-D572-40A9-9034-5AF777466F74}" v="3" dt="2020-12-02T09:13:00.494"/>
    <p1510:client id="{EF3B4768-8ACA-4AD1-A779-05A6A50528AF}" v="2" dt="2020-12-02T09:12:03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05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026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1.fntdata"/><Relationship Id="rId44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D0EAF7-4D07-45F1-B82A-EDF0CFB102E6}" type="doc">
      <dgm:prSet loTypeId="urn:microsoft.com/office/officeart/2008/layout/AlternatingHexagons" loCatId="list" qsTypeId="urn:microsoft.com/office/officeart/2005/8/quickstyle/3d5" qsCatId="3D" csTypeId="urn:microsoft.com/office/officeart/2005/8/colors/accent3_3" csCatId="accent3" phldr="1"/>
      <dgm:spPr/>
      <dgm:t>
        <a:bodyPr/>
        <a:lstStyle/>
        <a:p>
          <a:pPr latinLnBrk="1"/>
          <a:endParaRPr lang="ko-KR" altLang="en-US"/>
        </a:p>
      </dgm:t>
    </dgm:pt>
    <dgm:pt modelId="{028E10EB-CD90-41F3-8DC3-568C8E967308}">
      <dgm:prSet/>
      <dgm:spPr>
        <a:ln w="9525">
          <a:noFill/>
        </a:ln>
      </dgm:spPr>
      <dgm:t>
        <a:bodyPr/>
        <a:lstStyle/>
        <a:p>
          <a:pPr latinLnBrk="1"/>
          <a:r>
            <a: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교원</a:t>
          </a:r>
          <a:endParaRPr lang="en-US" altLang="ko-KR" dirty="0">
            <a:solidFill>
              <a:schemeClr val="tx1">
                <a:lumMod val="85000"/>
                <a:lumOff val="15000"/>
              </a:schemeClr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  <a:p>
          <a:pPr latinLnBrk="1"/>
          <a:r>
            <a: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80.4%</a:t>
          </a:r>
          <a:endParaRPr lang="ko-KR" altLang="en-US" dirty="0">
            <a:solidFill>
              <a:schemeClr val="tx1">
                <a:lumMod val="85000"/>
                <a:lumOff val="15000"/>
              </a:schemeClr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</dgm:t>
    </dgm:pt>
    <dgm:pt modelId="{0433B3BD-8D72-41E1-B241-65167D8FBC37}" type="parTrans" cxnId="{42DB2382-635D-4C68-82F6-B5961CF7CFF8}">
      <dgm:prSet/>
      <dgm:spPr/>
      <dgm:t>
        <a:bodyPr/>
        <a:lstStyle/>
        <a:p>
          <a:pPr latinLnBrk="1"/>
          <a:endParaRPr lang="ko-KR" altLang="en-US"/>
        </a:p>
      </dgm:t>
    </dgm:pt>
    <dgm:pt modelId="{0DB70B7E-BDBF-4CC9-B243-7154AA70F10A}" type="sibTrans" cxnId="{42DB2382-635D-4C68-82F6-B5961CF7CFF8}">
      <dgm:prSet/>
      <dgm:spPr/>
      <dgm:t>
        <a:bodyPr/>
        <a:lstStyle/>
        <a:p>
          <a:pPr latinLnBrk="1"/>
          <a:r>
            <a: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학생</a:t>
          </a:r>
          <a:endParaRPr lang="en-US" altLang="ko-KR" dirty="0">
            <a:solidFill>
              <a:schemeClr val="tx1">
                <a:lumMod val="85000"/>
                <a:lumOff val="15000"/>
              </a:schemeClr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  <a:p>
          <a:pPr latinLnBrk="1"/>
          <a:r>
            <a: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62.5%</a:t>
          </a:r>
          <a:endParaRPr lang="ko-KR" altLang="en-US" dirty="0">
            <a:solidFill>
              <a:schemeClr val="tx1">
                <a:lumMod val="85000"/>
                <a:lumOff val="15000"/>
              </a:schemeClr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</dgm:t>
    </dgm:pt>
    <dgm:pt modelId="{8F73577F-389E-4A64-874C-4CCC4D3126C3}" type="pres">
      <dgm:prSet presAssocID="{ACD0EAF7-4D07-45F1-B82A-EDF0CFB102E6}" presName="Name0" presStyleCnt="0">
        <dgm:presLayoutVars>
          <dgm:chMax/>
          <dgm:chPref/>
          <dgm:dir/>
          <dgm:animLvl val="lvl"/>
        </dgm:presLayoutVars>
      </dgm:prSet>
      <dgm:spPr/>
    </dgm:pt>
    <dgm:pt modelId="{C16DB09F-040C-4713-A4BE-053EF0D1EB63}" type="pres">
      <dgm:prSet presAssocID="{028E10EB-CD90-41F3-8DC3-568C8E967308}" presName="composite" presStyleCnt="0"/>
      <dgm:spPr/>
    </dgm:pt>
    <dgm:pt modelId="{89EDCBBA-05C5-4F2B-99EC-4AD0AFFA16EB}" type="pres">
      <dgm:prSet presAssocID="{028E10EB-CD90-41F3-8DC3-568C8E967308}" presName="Parent1" presStyleLbl="node1" presStyleIdx="0" presStyleCnt="2" custScaleX="200345" custScaleY="203714" custLinFactNeighborX="56448" custLinFactNeighborY="23380">
        <dgm:presLayoutVars>
          <dgm:chMax val="1"/>
          <dgm:chPref val="1"/>
          <dgm:bulletEnabled val="1"/>
        </dgm:presLayoutVars>
      </dgm:prSet>
      <dgm:spPr/>
    </dgm:pt>
    <dgm:pt modelId="{2C2CA627-3922-4BD9-9E63-B335D98FC99A}" type="pres">
      <dgm:prSet presAssocID="{028E10EB-CD90-41F3-8DC3-568C8E967308}" presName="Childtext1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76340C6D-2AF8-4D0C-8020-ABAE663FAE1F}" type="pres">
      <dgm:prSet presAssocID="{028E10EB-CD90-41F3-8DC3-568C8E967308}" presName="BalanceSpacing" presStyleCnt="0"/>
      <dgm:spPr/>
    </dgm:pt>
    <dgm:pt modelId="{A859CAA2-3F99-4759-8744-FDEE08F59B0A}" type="pres">
      <dgm:prSet presAssocID="{028E10EB-CD90-41F3-8DC3-568C8E967308}" presName="BalanceSpacing1" presStyleCnt="0"/>
      <dgm:spPr/>
    </dgm:pt>
    <dgm:pt modelId="{5812379B-A75F-48DF-B3D9-D8BD1409BF10}" type="pres">
      <dgm:prSet presAssocID="{0DB70B7E-BDBF-4CC9-B243-7154AA70F10A}" presName="Accent1Text" presStyleLbl="node1" presStyleIdx="1" presStyleCnt="2" custScaleX="187950" custScaleY="192071" custLinFactX="-300000" custLinFactY="-38823" custLinFactNeighborX="-356435" custLinFactNeighborY="-100000"/>
      <dgm:spPr/>
    </dgm:pt>
  </dgm:ptLst>
  <dgm:cxnLst>
    <dgm:cxn modelId="{61DDDB54-07A1-49D0-914A-ED01B791B65F}" type="presOf" srcId="{028E10EB-CD90-41F3-8DC3-568C8E967308}" destId="{89EDCBBA-05C5-4F2B-99EC-4AD0AFFA16EB}" srcOrd="0" destOrd="0" presId="urn:microsoft.com/office/officeart/2008/layout/AlternatingHexagons"/>
    <dgm:cxn modelId="{42DB2382-635D-4C68-82F6-B5961CF7CFF8}" srcId="{ACD0EAF7-4D07-45F1-B82A-EDF0CFB102E6}" destId="{028E10EB-CD90-41F3-8DC3-568C8E967308}" srcOrd="0" destOrd="0" parTransId="{0433B3BD-8D72-41E1-B241-65167D8FBC37}" sibTransId="{0DB70B7E-BDBF-4CC9-B243-7154AA70F10A}"/>
    <dgm:cxn modelId="{186091CE-75BE-4D13-8551-A1362B2A52B9}" type="presOf" srcId="{0DB70B7E-BDBF-4CC9-B243-7154AA70F10A}" destId="{5812379B-A75F-48DF-B3D9-D8BD1409BF10}" srcOrd="0" destOrd="0" presId="urn:microsoft.com/office/officeart/2008/layout/AlternatingHexagons"/>
    <dgm:cxn modelId="{2A2017FF-CE27-401C-980C-2C3693F266FF}" type="presOf" srcId="{ACD0EAF7-4D07-45F1-B82A-EDF0CFB102E6}" destId="{8F73577F-389E-4A64-874C-4CCC4D3126C3}" srcOrd="0" destOrd="0" presId="urn:microsoft.com/office/officeart/2008/layout/AlternatingHexagons"/>
    <dgm:cxn modelId="{8A86262A-0561-4FD6-9EB5-034F45D374DD}" type="presParOf" srcId="{8F73577F-389E-4A64-874C-4CCC4D3126C3}" destId="{C16DB09F-040C-4713-A4BE-053EF0D1EB63}" srcOrd="0" destOrd="0" presId="urn:microsoft.com/office/officeart/2008/layout/AlternatingHexagons"/>
    <dgm:cxn modelId="{E9FD9B05-53C8-45F9-9C7F-B45E7CD9E18E}" type="presParOf" srcId="{C16DB09F-040C-4713-A4BE-053EF0D1EB63}" destId="{89EDCBBA-05C5-4F2B-99EC-4AD0AFFA16EB}" srcOrd="0" destOrd="0" presId="urn:microsoft.com/office/officeart/2008/layout/AlternatingHexagons"/>
    <dgm:cxn modelId="{7BE73D35-E605-43DD-9709-8114425737EF}" type="presParOf" srcId="{C16DB09F-040C-4713-A4BE-053EF0D1EB63}" destId="{2C2CA627-3922-4BD9-9E63-B335D98FC99A}" srcOrd="1" destOrd="0" presId="urn:microsoft.com/office/officeart/2008/layout/AlternatingHexagons"/>
    <dgm:cxn modelId="{71017561-5137-471B-A315-D92F16219099}" type="presParOf" srcId="{C16DB09F-040C-4713-A4BE-053EF0D1EB63}" destId="{76340C6D-2AF8-4D0C-8020-ABAE663FAE1F}" srcOrd="2" destOrd="0" presId="urn:microsoft.com/office/officeart/2008/layout/AlternatingHexagons"/>
    <dgm:cxn modelId="{182564C1-3EFB-4BB7-9E7A-79C8329EDC7E}" type="presParOf" srcId="{C16DB09F-040C-4713-A4BE-053EF0D1EB63}" destId="{A859CAA2-3F99-4759-8744-FDEE08F59B0A}" srcOrd="3" destOrd="0" presId="urn:microsoft.com/office/officeart/2008/layout/AlternatingHexagons"/>
    <dgm:cxn modelId="{B5E3CB47-A7D2-4746-999F-F524AA6ACD82}" type="presParOf" srcId="{C16DB09F-040C-4713-A4BE-053EF0D1EB63}" destId="{5812379B-A75F-48DF-B3D9-D8BD1409BF10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D0EAF7-4D07-45F1-B82A-EDF0CFB102E6}" type="doc">
      <dgm:prSet loTypeId="urn:microsoft.com/office/officeart/2008/layout/AlternatingHexagons" loCatId="list" qsTypeId="urn:microsoft.com/office/officeart/2005/8/quickstyle/3d5" qsCatId="3D" csTypeId="urn:microsoft.com/office/officeart/2005/8/colors/accent3_3" csCatId="accent3" phldr="1"/>
      <dgm:spPr/>
      <dgm:t>
        <a:bodyPr/>
        <a:lstStyle/>
        <a:p>
          <a:pPr latinLnBrk="1"/>
          <a:endParaRPr lang="ko-KR" altLang="en-US"/>
        </a:p>
      </dgm:t>
    </dgm:pt>
    <dgm:pt modelId="{028E10EB-CD90-41F3-8DC3-568C8E967308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latinLnBrk="1"/>
          <a:r>
            <a:rPr lang="ko-KR" altLang="en-US" dirty="0">
              <a:solidFill>
                <a:schemeClr val="tx1"/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무료</a:t>
          </a:r>
          <a:endParaRPr lang="en-US" altLang="ko-KR" dirty="0">
            <a:solidFill>
              <a:schemeClr val="tx1"/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  <a:p>
          <a:pPr latinLnBrk="1"/>
          <a:r>
            <a:rPr lang="en-US" altLang="ko-KR" dirty="0">
              <a:solidFill>
                <a:schemeClr val="tx1"/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97.8%</a:t>
          </a:r>
          <a:endParaRPr lang="ko-KR" altLang="en-US" dirty="0">
            <a:solidFill>
              <a:schemeClr val="tx1"/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</dgm:t>
    </dgm:pt>
    <dgm:pt modelId="{0433B3BD-8D72-41E1-B241-65167D8FBC37}" type="parTrans" cxnId="{42DB2382-635D-4C68-82F6-B5961CF7CFF8}">
      <dgm:prSet/>
      <dgm:spPr/>
      <dgm:t>
        <a:bodyPr/>
        <a:lstStyle/>
        <a:p>
          <a:pPr latinLnBrk="1"/>
          <a:endParaRPr lang="ko-KR" altLang="en-US"/>
        </a:p>
      </dgm:t>
    </dgm:pt>
    <dgm:pt modelId="{0DB70B7E-BDBF-4CC9-B243-7154AA70F10A}" type="sibTrans" cxnId="{42DB2382-635D-4C68-82F6-B5961CF7CFF8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ko-KR" altLang="en-US" dirty="0">
              <a:solidFill>
                <a:schemeClr val="tx1"/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유료</a:t>
          </a:r>
          <a:endParaRPr lang="en-US" altLang="ko-KR" dirty="0">
            <a:solidFill>
              <a:schemeClr val="tx1"/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  <a:p>
          <a:pPr latinLnBrk="1"/>
          <a:r>
            <a:rPr lang="en-US" altLang="ko-KR" dirty="0">
              <a:solidFill>
                <a:schemeClr val="tx1"/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43.5%</a:t>
          </a:r>
        </a:p>
      </dgm:t>
    </dgm:pt>
    <dgm:pt modelId="{8F73577F-389E-4A64-874C-4CCC4D3126C3}" type="pres">
      <dgm:prSet presAssocID="{ACD0EAF7-4D07-45F1-B82A-EDF0CFB102E6}" presName="Name0" presStyleCnt="0">
        <dgm:presLayoutVars>
          <dgm:chMax/>
          <dgm:chPref/>
          <dgm:dir/>
          <dgm:animLvl val="lvl"/>
        </dgm:presLayoutVars>
      </dgm:prSet>
      <dgm:spPr/>
    </dgm:pt>
    <dgm:pt modelId="{C16DB09F-040C-4713-A4BE-053EF0D1EB63}" type="pres">
      <dgm:prSet presAssocID="{028E10EB-CD90-41F3-8DC3-568C8E967308}" presName="composite" presStyleCnt="0"/>
      <dgm:spPr/>
    </dgm:pt>
    <dgm:pt modelId="{89EDCBBA-05C5-4F2B-99EC-4AD0AFFA16EB}" type="pres">
      <dgm:prSet presAssocID="{028E10EB-CD90-41F3-8DC3-568C8E967308}" presName="Parent1" presStyleLbl="node1" presStyleIdx="0" presStyleCnt="2" custScaleX="200345" custScaleY="203714" custLinFactNeighborX="56448" custLinFactNeighborY="23380">
        <dgm:presLayoutVars>
          <dgm:chMax val="1"/>
          <dgm:chPref val="1"/>
          <dgm:bulletEnabled val="1"/>
        </dgm:presLayoutVars>
      </dgm:prSet>
      <dgm:spPr/>
    </dgm:pt>
    <dgm:pt modelId="{2C2CA627-3922-4BD9-9E63-B335D98FC99A}" type="pres">
      <dgm:prSet presAssocID="{028E10EB-CD90-41F3-8DC3-568C8E967308}" presName="Childtext1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76340C6D-2AF8-4D0C-8020-ABAE663FAE1F}" type="pres">
      <dgm:prSet presAssocID="{028E10EB-CD90-41F3-8DC3-568C8E967308}" presName="BalanceSpacing" presStyleCnt="0"/>
      <dgm:spPr/>
    </dgm:pt>
    <dgm:pt modelId="{A859CAA2-3F99-4759-8744-FDEE08F59B0A}" type="pres">
      <dgm:prSet presAssocID="{028E10EB-CD90-41F3-8DC3-568C8E967308}" presName="BalanceSpacing1" presStyleCnt="0"/>
      <dgm:spPr/>
    </dgm:pt>
    <dgm:pt modelId="{5812379B-A75F-48DF-B3D9-D8BD1409BF10}" type="pres">
      <dgm:prSet presAssocID="{0DB70B7E-BDBF-4CC9-B243-7154AA70F10A}" presName="Accent1Text" presStyleLbl="node1" presStyleIdx="1" presStyleCnt="2" custScaleX="187950" custScaleY="192071" custLinFactNeighborX="-39907" custLinFactNeighborY="-54329"/>
      <dgm:spPr/>
    </dgm:pt>
  </dgm:ptLst>
  <dgm:cxnLst>
    <dgm:cxn modelId="{61DDDB54-07A1-49D0-914A-ED01B791B65F}" type="presOf" srcId="{028E10EB-CD90-41F3-8DC3-568C8E967308}" destId="{89EDCBBA-05C5-4F2B-99EC-4AD0AFFA16EB}" srcOrd="0" destOrd="0" presId="urn:microsoft.com/office/officeart/2008/layout/AlternatingHexagons"/>
    <dgm:cxn modelId="{42DB2382-635D-4C68-82F6-B5961CF7CFF8}" srcId="{ACD0EAF7-4D07-45F1-B82A-EDF0CFB102E6}" destId="{028E10EB-CD90-41F3-8DC3-568C8E967308}" srcOrd="0" destOrd="0" parTransId="{0433B3BD-8D72-41E1-B241-65167D8FBC37}" sibTransId="{0DB70B7E-BDBF-4CC9-B243-7154AA70F10A}"/>
    <dgm:cxn modelId="{186091CE-75BE-4D13-8551-A1362B2A52B9}" type="presOf" srcId="{0DB70B7E-BDBF-4CC9-B243-7154AA70F10A}" destId="{5812379B-A75F-48DF-B3D9-D8BD1409BF10}" srcOrd="0" destOrd="0" presId="urn:microsoft.com/office/officeart/2008/layout/AlternatingHexagons"/>
    <dgm:cxn modelId="{2A2017FF-CE27-401C-980C-2C3693F266FF}" type="presOf" srcId="{ACD0EAF7-4D07-45F1-B82A-EDF0CFB102E6}" destId="{8F73577F-389E-4A64-874C-4CCC4D3126C3}" srcOrd="0" destOrd="0" presId="urn:microsoft.com/office/officeart/2008/layout/AlternatingHexagons"/>
    <dgm:cxn modelId="{8A86262A-0561-4FD6-9EB5-034F45D374DD}" type="presParOf" srcId="{8F73577F-389E-4A64-874C-4CCC4D3126C3}" destId="{C16DB09F-040C-4713-A4BE-053EF0D1EB63}" srcOrd="0" destOrd="0" presId="urn:microsoft.com/office/officeart/2008/layout/AlternatingHexagons"/>
    <dgm:cxn modelId="{E9FD9B05-53C8-45F9-9C7F-B45E7CD9E18E}" type="presParOf" srcId="{C16DB09F-040C-4713-A4BE-053EF0D1EB63}" destId="{89EDCBBA-05C5-4F2B-99EC-4AD0AFFA16EB}" srcOrd="0" destOrd="0" presId="urn:microsoft.com/office/officeart/2008/layout/AlternatingHexagons"/>
    <dgm:cxn modelId="{7BE73D35-E605-43DD-9709-8114425737EF}" type="presParOf" srcId="{C16DB09F-040C-4713-A4BE-053EF0D1EB63}" destId="{2C2CA627-3922-4BD9-9E63-B335D98FC99A}" srcOrd="1" destOrd="0" presId="urn:microsoft.com/office/officeart/2008/layout/AlternatingHexagons"/>
    <dgm:cxn modelId="{71017561-5137-471B-A315-D92F16219099}" type="presParOf" srcId="{C16DB09F-040C-4713-A4BE-053EF0D1EB63}" destId="{76340C6D-2AF8-4D0C-8020-ABAE663FAE1F}" srcOrd="2" destOrd="0" presId="urn:microsoft.com/office/officeart/2008/layout/AlternatingHexagons"/>
    <dgm:cxn modelId="{182564C1-3EFB-4BB7-9E7A-79C8329EDC7E}" type="presParOf" srcId="{C16DB09F-040C-4713-A4BE-053EF0D1EB63}" destId="{A859CAA2-3F99-4759-8744-FDEE08F59B0A}" srcOrd="3" destOrd="0" presId="urn:microsoft.com/office/officeart/2008/layout/AlternatingHexagons"/>
    <dgm:cxn modelId="{B5E3CB47-A7D2-4746-999F-F524AA6ACD82}" type="presParOf" srcId="{C16DB09F-040C-4713-A4BE-053EF0D1EB63}" destId="{5812379B-A75F-48DF-B3D9-D8BD1409BF10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EDCBBA-05C5-4F2B-99EC-4AD0AFFA16EB}">
      <dsp:nvSpPr>
        <dsp:cNvPr id="0" name=""/>
        <dsp:cNvSpPr/>
      </dsp:nvSpPr>
      <dsp:spPr>
        <a:xfrm rot="5400000">
          <a:off x="1422682" y="748365"/>
          <a:ext cx="1938432" cy="1658546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9525"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>
              <a:solidFill>
                <a:schemeClr val="tx1">
                  <a:lumMod val="85000"/>
                  <a:lumOff val="15000"/>
                </a:schemeClr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교원</a:t>
          </a:r>
          <a:endParaRPr lang="en-US" altLang="ko-KR" sz="2300" kern="1200" dirty="0">
            <a:solidFill>
              <a:schemeClr val="tx1">
                <a:lumMod val="85000"/>
                <a:lumOff val="15000"/>
              </a:schemeClr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>
              <a:solidFill>
                <a:schemeClr val="tx1">
                  <a:lumMod val="85000"/>
                  <a:lumOff val="15000"/>
                </a:schemeClr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80.4%</a:t>
          </a:r>
          <a:endParaRPr lang="ko-KR" altLang="en-US" sz="2300" kern="1200" dirty="0">
            <a:solidFill>
              <a:schemeClr val="tx1">
                <a:lumMod val="85000"/>
                <a:lumOff val="15000"/>
              </a:schemeClr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</dsp:txBody>
      <dsp:txXfrm rot="-5400000">
        <a:off x="1819093" y="908170"/>
        <a:ext cx="1145610" cy="1338936"/>
      </dsp:txXfrm>
    </dsp:sp>
    <dsp:sp modelId="{2C2CA627-3922-4BD9-9E63-B335D98FC99A}">
      <dsp:nvSpPr>
        <dsp:cNvPr id="0" name=""/>
        <dsp:cNvSpPr/>
      </dsp:nvSpPr>
      <dsp:spPr>
        <a:xfrm>
          <a:off x="2363640" y="1069703"/>
          <a:ext cx="1061925" cy="570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12379B-A75F-48DF-B3D9-D8BD1409BF10}">
      <dsp:nvSpPr>
        <dsp:cNvPr id="0" name=""/>
        <dsp:cNvSpPr/>
      </dsp:nvSpPr>
      <dsp:spPr>
        <a:xfrm rot="5400000">
          <a:off x="-135854" y="135854"/>
          <a:ext cx="1827644" cy="1555934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shade val="80000"/>
            <a:hueOff val="218907"/>
            <a:satOff val="-1431"/>
            <a:lumOff val="24554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600" kern="1200" dirty="0">
              <a:solidFill>
                <a:schemeClr val="tx1">
                  <a:lumMod val="85000"/>
                  <a:lumOff val="15000"/>
                </a:schemeClr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학생</a:t>
          </a:r>
          <a:endParaRPr lang="en-US" altLang="ko-KR" sz="2600" kern="1200" dirty="0">
            <a:solidFill>
              <a:schemeClr val="tx1">
                <a:lumMod val="85000"/>
                <a:lumOff val="15000"/>
              </a:schemeClr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  <a:p>
          <a:pPr marL="0" lvl="0" indent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600" kern="1200" dirty="0">
              <a:solidFill>
                <a:schemeClr val="tx1">
                  <a:lumMod val="85000"/>
                  <a:lumOff val="15000"/>
                </a:schemeClr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62.5%</a:t>
          </a:r>
          <a:endParaRPr lang="ko-KR" altLang="en-US" sz="2600" kern="1200" dirty="0">
            <a:solidFill>
              <a:schemeClr val="tx1">
                <a:lumMod val="85000"/>
                <a:lumOff val="15000"/>
              </a:schemeClr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</dsp:txBody>
      <dsp:txXfrm rot="-5400000">
        <a:off x="240047" y="281964"/>
        <a:ext cx="1075842" cy="12637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EDCBBA-05C5-4F2B-99EC-4AD0AFFA16EB}">
      <dsp:nvSpPr>
        <dsp:cNvPr id="0" name=""/>
        <dsp:cNvSpPr/>
      </dsp:nvSpPr>
      <dsp:spPr>
        <a:xfrm rot="5400000">
          <a:off x="1425334" y="742787"/>
          <a:ext cx="1942045" cy="1661637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lumMod val="7500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>
              <a:solidFill>
                <a:schemeClr val="tx1"/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무료</a:t>
          </a:r>
          <a:endParaRPr lang="en-US" altLang="ko-KR" sz="2300" kern="1200" dirty="0">
            <a:solidFill>
              <a:schemeClr val="tx1"/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>
              <a:solidFill>
                <a:schemeClr val="tx1"/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97.8%</a:t>
          </a:r>
          <a:endParaRPr lang="ko-KR" altLang="en-US" sz="2300" kern="1200" dirty="0">
            <a:solidFill>
              <a:schemeClr val="tx1"/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</dsp:txBody>
      <dsp:txXfrm rot="-5400000">
        <a:off x="1822484" y="902890"/>
        <a:ext cx="1147745" cy="1341431"/>
      </dsp:txXfrm>
    </dsp:sp>
    <dsp:sp modelId="{2C2CA627-3922-4BD9-9E63-B335D98FC99A}">
      <dsp:nvSpPr>
        <dsp:cNvPr id="0" name=""/>
        <dsp:cNvSpPr/>
      </dsp:nvSpPr>
      <dsp:spPr>
        <a:xfrm>
          <a:off x="2368045" y="1064724"/>
          <a:ext cx="1063904" cy="5719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12379B-A75F-48DF-B3D9-D8BD1409BF10}">
      <dsp:nvSpPr>
        <dsp:cNvPr id="0" name=""/>
        <dsp:cNvSpPr/>
      </dsp:nvSpPr>
      <dsp:spPr>
        <a:xfrm rot="5400000">
          <a:off x="-136107" y="136107"/>
          <a:ext cx="1831050" cy="1558834"/>
        </a:xfrm>
        <a:prstGeom prst="hexagon">
          <a:avLst>
            <a:gd name="adj" fmla="val 25000"/>
            <a:gd name="vf" fmla="val 11547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600" kern="1200" dirty="0">
              <a:solidFill>
                <a:schemeClr val="tx1"/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유료</a:t>
          </a:r>
          <a:endParaRPr lang="en-US" altLang="ko-KR" sz="2600" kern="1200" dirty="0">
            <a:solidFill>
              <a:schemeClr val="tx1"/>
            </a:solidFill>
            <a:latin typeface="타이포_스톰 B" panose="02020503020101020101" pitchFamily="18" charset="-127"/>
            <a:ea typeface="타이포_스톰 B" panose="02020503020101020101" pitchFamily="18" charset="-127"/>
          </a:endParaRPr>
        </a:p>
        <a:p>
          <a:pPr marL="0" lvl="0" indent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600" kern="1200" dirty="0">
              <a:solidFill>
                <a:schemeClr val="tx1"/>
              </a:solidFill>
              <a:latin typeface="타이포_스톰 B" panose="02020503020101020101" pitchFamily="18" charset="-127"/>
              <a:ea typeface="타이포_스톰 B" panose="02020503020101020101" pitchFamily="18" charset="-127"/>
            </a:rPr>
            <a:t>43.5%</a:t>
          </a:r>
        </a:p>
      </dsp:txBody>
      <dsp:txXfrm rot="-5400000">
        <a:off x="240494" y="282489"/>
        <a:ext cx="1077848" cy="12660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34.jpe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dd63b3db0_1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Google Shape;234;gadd63b3db0_1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add63b5d85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gadd63b5d85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add63b5d85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add63b5d85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add63b3db0_11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gadd63b3db0_11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5403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add63b3db0_11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gadd63b3db0_11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ae9d1af4f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gae9d1af4f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08497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ae9d1af4f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gae9d1af4f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add63b3db0_11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gadd63b3db0_11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add63b3db0_1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add63b3db0_1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add63b3db0_11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" name="Google Shape;269;gadd63b3db0_11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dd63b3db0_3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add63b3db0_3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dd63b3db0_3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add63b3db0_3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5514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add63b3db0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add63b3db0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7446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add63b3db0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add63b3db0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e9d1af4fb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4" name="Google Shape;314;gae9d1af4fb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ae9d1af4fb_2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5875" tIns="55875" rIns="55875" bIns="558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8" name="Google Shape;338;gae9d1af4fb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7625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9pPr>
          </a:lstStyle>
          <a:p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7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7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2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R="0" lvl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7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9pPr>
          </a:lstStyle>
          <a:p>
            <a:endParaRPr/>
          </a:p>
        </p:txBody>
      </p:sp>
      <p:sp>
        <p:nvSpPr>
          <p:cNvPr id="172" name="Google Shape;172;p2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9pPr>
          </a:lstStyle>
          <a:p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1pPr>
            <a:lvl2pPr marL="914400" lvl="1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2pPr>
            <a:lvl3pPr marL="1371600" lvl="2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9pPr>
          </a:lstStyle>
          <a:p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9pPr>
          </a:lstStyle>
          <a:p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7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93" name="Google Shape;193;p30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7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1pPr>
            <a:lvl2pPr marL="914400" lvl="1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 sz="900"/>
            </a:lvl3pPr>
            <a:lvl4pPr marL="1828800" lvl="3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4pPr>
            <a:lvl5pPr marL="2286000" lvl="4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5pPr>
            <a:lvl6pPr marL="2743200" lvl="5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6pPr>
            <a:lvl7pPr marL="3200400" lvl="6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7pPr>
            <a:lvl8pPr marL="3657600" lvl="7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8pPr>
            <a:lvl9pPr marL="4114800" lvl="8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�"/>
              <a:defRPr sz="800"/>
            </a:lvl9pPr>
          </a:lstStyle>
          <a:p>
            <a:endParaRPr/>
          </a:p>
        </p:txBody>
      </p:sp>
      <p:sp>
        <p:nvSpPr>
          <p:cNvPr id="194" name="Google Shape;194;p3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3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3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1pPr>
            <a:lvl2pPr marL="914400" lvl="1" indent="-3175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�"/>
              <a:defRPr sz="1400"/>
            </a:lvl2pPr>
            <a:lvl3pPr marL="1371600" lvl="2" indent="-304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�"/>
              <a:defRPr sz="1200"/>
            </a:lvl3pPr>
            <a:lvl4pPr marL="1828800" lvl="3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4pPr>
            <a:lvl5pPr marL="2286000" lvl="4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5pPr>
            <a:lvl6pPr marL="2743200" lvl="5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6pPr>
            <a:lvl7pPr marL="3200400" lvl="6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7pPr>
            <a:lvl8pPr marL="3657600" lvl="7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8pPr>
            <a:lvl9pPr marL="4114800" lvl="8" indent="-2921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�"/>
              <a:defRPr sz="1000"/>
            </a:lvl9pPr>
          </a:lstStyle>
          <a:p>
            <a:endParaRPr/>
          </a:p>
        </p:txBody>
      </p:sp>
      <p:sp>
        <p:nvSpPr>
          <p:cNvPr id="209" name="Google Shape;209;p33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34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6" name="Google Shape;216;p34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217" name="Google Shape;217;p3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5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9pPr>
          </a:lstStyle>
          <a:p>
            <a:endParaRPr/>
          </a:p>
        </p:txBody>
      </p:sp>
      <p:sp>
        <p:nvSpPr>
          <p:cNvPr id="223" name="Google Shape;223;p3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1pPr>
            <a:lvl2pPr marL="914400" lvl="1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2pPr>
            <a:lvl3pPr marL="1371600" lvl="2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3pPr>
            <a:lvl4pPr marL="1828800" lvl="3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4pPr>
            <a:lvl5pPr marL="2286000" lvl="4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5pPr>
            <a:lvl6pPr marL="2743200" lvl="5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6pPr>
            <a:lvl7pPr marL="3200400" lvl="6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7pPr>
            <a:lvl8pPr marL="3657600" lvl="7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8pPr>
            <a:lvl9pPr marL="4114800" lvl="8" indent="-28575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�"/>
              <a:defRPr/>
            </a:lvl9pPr>
          </a:lstStyle>
          <a:p>
            <a:endParaRPr/>
          </a:p>
        </p:txBody>
      </p:sp>
      <p:sp>
        <p:nvSpPr>
          <p:cNvPr id="229" name="Google Shape;229;p3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3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�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�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�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�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�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�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9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10.pn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4.png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3.jp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1988" y="817974"/>
            <a:ext cx="5201374" cy="3120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>
            <a:off x="303812" y="1932660"/>
            <a:ext cx="647619" cy="1095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900000" y="2420615"/>
            <a:ext cx="1671428" cy="1828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7"/>
          <p:cNvSpPr txBox="1"/>
          <p:nvPr/>
        </p:nvSpPr>
        <p:spPr>
          <a:xfrm>
            <a:off x="834200" y="3027900"/>
            <a:ext cx="2196900" cy="13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rgbClr val="38761D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정하욱 2013097076</a:t>
            </a:r>
            <a:endParaRPr sz="1500" b="1">
              <a:solidFill>
                <a:srgbClr val="38761D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rgbClr val="38761D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구동재 2020112186</a:t>
            </a:r>
            <a:endParaRPr sz="1500" b="1">
              <a:solidFill>
                <a:srgbClr val="38761D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rgbClr val="38761D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최수영 2020112260</a:t>
            </a:r>
            <a:endParaRPr sz="1500" b="1">
              <a:solidFill>
                <a:srgbClr val="38761D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b="1">
                <a:solidFill>
                  <a:srgbClr val="38761D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김민주 2020111278</a:t>
            </a:r>
            <a:endParaRPr sz="1500" b="1">
              <a:solidFill>
                <a:srgbClr val="38761D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sp>
        <p:nvSpPr>
          <p:cNvPr id="240" name="Google Shape;240;p37"/>
          <p:cNvSpPr txBox="1"/>
          <p:nvPr/>
        </p:nvSpPr>
        <p:spPr>
          <a:xfrm>
            <a:off x="652375" y="817974"/>
            <a:ext cx="3333900" cy="7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400" b="1" dirty="0">
                <a:solidFill>
                  <a:srgbClr val="38761D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PLACE KNU</a:t>
            </a:r>
            <a:endParaRPr sz="4400" b="1" dirty="0">
              <a:solidFill>
                <a:srgbClr val="38761D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sp>
        <p:nvSpPr>
          <p:cNvPr id="241" name="Google Shape;241;p37"/>
          <p:cNvSpPr txBox="1"/>
          <p:nvPr/>
        </p:nvSpPr>
        <p:spPr>
          <a:xfrm>
            <a:off x="652375" y="1483350"/>
            <a:ext cx="28557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빈 강의실 예약 </a:t>
            </a:r>
            <a:endParaRPr lang="en-US" altLang="ko" sz="24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어플리케이션 </a:t>
            </a:r>
            <a:endParaRPr sz="24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4"/>
          <p:cNvSpPr txBox="1"/>
          <p:nvPr/>
        </p:nvSpPr>
        <p:spPr>
          <a:xfrm>
            <a:off x="2992151" y="1251315"/>
            <a:ext cx="1643097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1. </a:t>
            </a: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교육복지</a:t>
            </a:r>
            <a:r>
              <a:rPr lang="ko-KR" altLang="en-US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예</a:t>
            </a: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산 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2.</a:t>
            </a: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 기부금 모금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pic>
        <p:nvPicPr>
          <p:cNvPr id="382" name="Google Shape;382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94286" y="4729529"/>
            <a:ext cx="1714286" cy="180952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4"/>
          <p:cNvSpPr txBox="1"/>
          <p:nvPr/>
        </p:nvSpPr>
        <p:spPr>
          <a:xfrm>
            <a:off x="168050" y="50175"/>
            <a:ext cx="2320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예산</a:t>
            </a:r>
            <a:endParaRPr sz="36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cxnSp>
        <p:nvCxnSpPr>
          <p:cNvPr id="384" name="Google Shape;384;p44"/>
          <p:cNvCxnSpPr/>
          <p:nvPr/>
        </p:nvCxnSpPr>
        <p:spPr>
          <a:xfrm>
            <a:off x="0" y="698375"/>
            <a:ext cx="1287300" cy="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85" name="Google Shape;385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2887175" y="2736150"/>
            <a:ext cx="3369650" cy="98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6" name="Google Shape;386;p44"/>
          <p:cNvCxnSpPr>
            <a:cxnSpLocks/>
          </p:cNvCxnSpPr>
          <p:nvPr/>
        </p:nvCxnSpPr>
        <p:spPr>
          <a:xfrm flipH="1">
            <a:off x="3818702" y="1144767"/>
            <a:ext cx="753300" cy="2400"/>
          </a:xfrm>
          <a:prstGeom prst="straightConnector1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89" name="Google Shape;389;p44"/>
          <p:cNvSpPr txBox="1"/>
          <p:nvPr/>
        </p:nvSpPr>
        <p:spPr>
          <a:xfrm>
            <a:off x="3813700" y="3376045"/>
            <a:ext cx="714252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합계</a:t>
            </a:r>
            <a:endParaRPr sz="23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390" name="Google Shape;390;p44"/>
          <p:cNvCxnSpPr/>
          <p:nvPr/>
        </p:nvCxnSpPr>
        <p:spPr>
          <a:xfrm flipH="1">
            <a:off x="3786102" y="3321479"/>
            <a:ext cx="753300" cy="2400"/>
          </a:xfrm>
          <a:prstGeom prst="straightConnector1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91" name="Google Shape;391;p44"/>
          <p:cNvSpPr txBox="1"/>
          <p:nvPr/>
        </p:nvSpPr>
        <p:spPr>
          <a:xfrm>
            <a:off x="3617553" y="485075"/>
            <a:ext cx="1643097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dirty="0">
                <a:solidFill>
                  <a:srgbClr val="38761D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초기 비용</a:t>
            </a:r>
            <a:endParaRPr sz="2600" dirty="0">
              <a:solidFill>
                <a:srgbClr val="38761D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sp>
        <p:nvSpPr>
          <p:cNvPr id="392" name="Google Shape;392;p44"/>
          <p:cNvSpPr txBox="1"/>
          <p:nvPr/>
        </p:nvSpPr>
        <p:spPr>
          <a:xfrm>
            <a:off x="2188359" y="3648252"/>
            <a:ext cx="23208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약</a:t>
            </a:r>
            <a:r>
              <a:rPr lang="ko" sz="2400" dirty="0">
                <a:solidFill>
                  <a:srgbClr val="6AA84F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 </a:t>
            </a:r>
            <a:r>
              <a:rPr lang="ko" sz="2400" dirty="0">
                <a:solidFill>
                  <a:srgbClr val="38761D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4,285,000</a:t>
            </a:r>
            <a:endParaRPr sz="2400" dirty="0">
              <a:solidFill>
                <a:srgbClr val="38761D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pic>
        <p:nvPicPr>
          <p:cNvPr id="395" name="Google Shape;39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16908" y="1164198"/>
            <a:ext cx="662100" cy="6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4"/>
          <p:cNvSpPr/>
          <p:nvPr/>
        </p:nvSpPr>
        <p:spPr>
          <a:xfrm>
            <a:off x="0" y="355980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" name="Google Shape;387;p44">
            <a:extLst>
              <a:ext uri="{FF2B5EF4-FFF2-40B4-BE49-F238E27FC236}">
                <a16:creationId xmlns:a16="http://schemas.microsoft.com/office/drawing/2014/main" id="{58F67A1D-F0CB-4932-91A9-4B183DD23942}"/>
              </a:ext>
            </a:extLst>
          </p:cNvPr>
          <p:cNvCxnSpPr>
            <a:cxnSpLocks/>
          </p:cNvCxnSpPr>
          <p:nvPr/>
        </p:nvCxnSpPr>
        <p:spPr>
          <a:xfrm>
            <a:off x="4572000" y="2235526"/>
            <a:ext cx="1757237" cy="0"/>
          </a:xfrm>
          <a:prstGeom prst="straightConnector1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1" name="Google Shape;388;p44">
            <a:extLst>
              <a:ext uri="{FF2B5EF4-FFF2-40B4-BE49-F238E27FC236}">
                <a16:creationId xmlns:a16="http://schemas.microsoft.com/office/drawing/2014/main" id="{7D5FA162-4C03-4D59-BA1F-778AD7585997}"/>
              </a:ext>
            </a:extLst>
          </p:cNvPr>
          <p:cNvSpPr txBox="1"/>
          <p:nvPr/>
        </p:nvSpPr>
        <p:spPr>
          <a:xfrm>
            <a:off x="4716949" y="2270455"/>
            <a:ext cx="28698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앱 기능 개발 </a:t>
            </a:r>
            <a:r>
              <a:rPr lang="en-US" altLang="ko-KR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: 0</a:t>
            </a:r>
            <a:endParaRPr lang="en-US" altLang="ko"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앱 등록 비용 - 85,000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앱 동기화 비용 - 약 4,200,000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pic>
        <p:nvPicPr>
          <p:cNvPr id="22" name="Google Shape;393;p44">
            <a:extLst>
              <a:ext uri="{FF2B5EF4-FFF2-40B4-BE49-F238E27FC236}">
                <a16:creationId xmlns:a16="http://schemas.microsoft.com/office/drawing/2014/main" id="{67852025-4B1B-4B70-90CC-171E1EF4FD93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36902" y="1923226"/>
            <a:ext cx="624600" cy="62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394;p44">
            <a:extLst>
              <a:ext uri="{FF2B5EF4-FFF2-40B4-BE49-F238E27FC236}">
                <a16:creationId xmlns:a16="http://schemas.microsoft.com/office/drawing/2014/main" id="{72EBC6F2-4756-4DF1-8D29-BD10D5A6391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37073" y="1896606"/>
            <a:ext cx="624600" cy="6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39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51" dur="500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4" dur="indefinite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1" grpId="0" uiExpand="1" build="p"/>
      <p:bldP spid="389" grpId="0"/>
      <p:bldP spid="391" grpId="0"/>
      <p:bldP spid="392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5"/>
          <p:cNvSpPr txBox="1"/>
          <p:nvPr/>
        </p:nvSpPr>
        <p:spPr>
          <a:xfrm>
            <a:off x="2680251" y="1324690"/>
            <a:ext cx="1714200" cy="7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데이터 저장 및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서버 유지 비용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        ▼   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학교 측 부담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sp>
        <p:nvSpPr>
          <p:cNvPr id="402" name="Google Shape;402;p45"/>
          <p:cNvSpPr txBox="1"/>
          <p:nvPr/>
        </p:nvSpPr>
        <p:spPr>
          <a:xfrm>
            <a:off x="168050" y="50175"/>
            <a:ext cx="2320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예산</a:t>
            </a:r>
            <a:endParaRPr sz="36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cxnSp>
        <p:nvCxnSpPr>
          <p:cNvPr id="403" name="Google Shape;403;p45"/>
          <p:cNvCxnSpPr>
            <a:cxnSpLocks/>
          </p:cNvCxnSpPr>
          <p:nvPr/>
        </p:nvCxnSpPr>
        <p:spPr>
          <a:xfrm>
            <a:off x="0" y="698375"/>
            <a:ext cx="1287300" cy="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404" name="Google Shape;404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2885924" y="2892059"/>
            <a:ext cx="3369650" cy="98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5" name="Google Shape;405;p45"/>
          <p:cNvCxnSpPr>
            <a:cxnSpLocks/>
          </p:cNvCxnSpPr>
          <p:nvPr/>
        </p:nvCxnSpPr>
        <p:spPr>
          <a:xfrm flipH="1">
            <a:off x="3825785" y="1280293"/>
            <a:ext cx="753300" cy="2400"/>
          </a:xfrm>
          <a:prstGeom prst="straightConnector1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406" name="Google Shape;406;p45"/>
          <p:cNvCxnSpPr>
            <a:cxnSpLocks/>
          </p:cNvCxnSpPr>
          <p:nvPr/>
        </p:nvCxnSpPr>
        <p:spPr>
          <a:xfrm rot="10800000" flipH="1">
            <a:off x="4572002" y="2224442"/>
            <a:ext cx="811200" cy="2100"/>
          </a:xfrm>
          <a:prstGeom prst="straightConnector1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407" name="Google Shape;407;p45"/>
          <p:cNvSpPr txBox="1"/>
          <p:nvPr/>
        </p:nvSpPr>
        <p:spPr>
          <a:xfrm>
            <a:off x="3079335" y="3735981"/>
            <a:ext cx="770596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합계</a:t>
            </a:r>
            <a:endParaRPr sz="23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408" name="Google Shape;408;p45"/>
          <p:cNvCxnSpPr>
            <a:cxnSpLocks/>
          </p:cNvCxnSpPr>
          <p:nvPr/>
        </p:nvCxnSpPr>
        <p:spPr>
          <a:xfrm>
            <a:off x="4570749" y="3495162"/>
            <a:ext cx="1485852" cy="0"/>
          </a:xfrm>
          <a:prstGeom prst="straightConnector1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409" name="Google Shape;409;p45"/>
          <p:cNvSpPr txBox="1"/>
          <p:nvPr/>
        </p:nvSpPr>
        <p:spPr>
          <a:xfrm>
            <a:off x="3204518" y="490590"/>
            <a:ext cx="2734963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 dirty="0">
                <a:solidFill>
                  <a:srgbClr val="38761D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유지&amp;관리 비용</a:t>
            </a:r>
            <a:endParaRPr sz="2600" dirty="0">
              <a:solidFill>
                <a:srgbClr val="38761D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sp>
        <p:nvSpPr>
          <p:cNvPr id="410" name="Google Shape;410;p45"/>
          <p:cNvSpPr txBox="1"/>
          <p:nvPr/>
        </p:nvSpPr>
        <p:spPr>
          <a:xfrm>
            <a:off x="2112125" y="3990204"/>
            <a:ext cx="23208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약</a:t>
            </a:r>
            <a:r>
              <a:rPr lang="ko" sz="2400" dirty="0">
                <a:solidFill>
                  <a:srgbClr val="6AA84F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 </a:t>
            </a:r>
            <a:r>
              <a:rPr lang="ko" sz="2400" dirty="0">
                <a:solidFill>
                  <a:srgbClr val="38761D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2,180,000</a:t>
            </a:r>
            <a:endParaRPr sz="2400" dirty="0">
              <a:solidFill>
                <a:srgbClr val="38761D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sp>
        <p:nvSpPr>
          <p:cNvPr id="411" name="Google Shape;411;p45"/>
          <p:cNvSpPr txBox="1"/>
          <p:nvPr/>
        </p:nvSpPr>
        <p:spPr>
          <a:xfrm>
            <a:off x="4708575" y="2347575"/>
            <a:ext cx="1714200" cy="11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업데이트 및 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버그 수정 비용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       ▼</a:t>
            </a:r>
            <a:endParaRPr sz="1600" dirty="0">
              <a:solidFill>
                <a:schemeClr val="dk1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6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건당 50,000 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sp>
        <p:nvSpPr>
          <p:cNvPr id="412" name="Google Shape;412;p45"/>
          <p:cNvSpPr txBox="1"/>
          <p:nvPr/>
        </p:nvSpPr>
        <p:spPr>
          <a:xfrm>
            <a:off x="7035525" y="1518175"/>
            <a:ext cx="1714200" cy="11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경북대 전산직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기준 월급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       ▼</a:t>
            </a:r>
            <a:endParaRPr sz="1600" dirty="0">
              <a:solidFill>
                <a:schemeClr val="dk1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2,130,000 </a:t>
            </a:r>
            <a:endParaRPr sz="1600" dirty="0"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413" name="Google Shape;413;p45"/>
          <p:cNvCxnSpPr>
            <a:cxnSpLocks/>
          </p:cNvCxnSpPr>
          <p:nvPr/>
        </p:nvCxnSpPr>
        <p:spPr>
          <a:xfrm>
            <a:off x="4572002" y="1686854"/>
            <a:ext cx="2425800" cy="6000"/>
          </a:xfrm>
          <a:prstGeom prst="straightConnector1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diamond" w="med" len="med"/>
          </a:ln>
        </p:spPr>
      </p:cxnSp>
      <p:pic>
        <p:nvPicPr>
          <p:cNvPr id="414" name="Google Shape;41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6600" y="1215925"/>
            <a:ext cx="604500" cy="60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0398" y="2736160"/>
            <a:ext cx="753300" cy="7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94286" y="4729529"/>
            <a:ext cx="1709524" cy="180952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411;p45">
            <a:extLst>
              <a:ext uri="{FF2B5EF4-FFF2-40B4-BE49-F238E27FC236}">
                <a16:creationId xmlns:a16="http://schemas.microsoft.com/office/drawing/2014/main" id="{D92EEE40-C1F9-4DCE-9BB3-630D320DCB9E}"/>
              </a:ext>
            </a:extLst>
          </p:cNvPr>
          <p:cNvSpPr txBox="1"/>
          <p:nvPr/>
        </p:nvSpPr>
        <p:spPr>
          <a:xfrm>
            <a:off x="4747047" y="3735981"/>
            <a:ext cx="2729241" cy="11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애플리케이션의 광고 삽입</a:t>
            </a:r>
            <a:endParaRPr lang="en-US" altLang="ko" sz="1200" dirty="0">
              <a:solidFill>
                <a:schemeClr val="dk1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▼</a:t>
            </a:r>
            <a:endParaRPr lang="en-US" altLang="ko" sz="1200" dirty="0">
              <a:solidFill>
                <a:schemeClr val="dk1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인건비</a:t>
            </a:r>
            <a:r>
              <a:rPr lang="en-US" altLang="ko-KR" sz="12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 </a:t>
            </a:r>
            <a:r>
              <a:rPr lang="ko-KR" altLang="en-US" sz="12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버그 수정</a:t>
            </a:r>
            <a:r>
              <a:rPr lang="en-US" altLang="ko-KR" sz="12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,</a:t>
            </a:r>
            <a:r>
              <a:rPr lang="ko-KR" altLang="en-US" sz="12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 업데이트 비용확보</a:t>
            </a:r>
            <a:endParaRPr lang="en-US" altLang="ko-KR" sz="1200" dirty="0">
              <a:solidFill>
                <a:schemeClr val="dk1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ko-KR" sz="1200" dirty="0">
                <a:solidFill>
                  <a:schemeClr val="dk1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▼</a:t>
            </a:r>
            <a:endParaRPr lang="en-US" altLang="ko" sz="1200" dirty="0">
              <a:solidFill>
                <a:schemeClr val="dk1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  <a:p>
            <a:pPr lvl="0" algn="ctr"/>
            <a:r>
              <a:rPr lang="ko-KR" altLang="en-US" sz="1800" dirty="0">
                <a:solidFill>
                  <a:srgbClr val="38761D"/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자생력 확보</a:t>
            </a:r>
            <a:endParaRPr sz="1800" dirty="0">
              <a:solidFill>
                <a:schemeClr val="dk1"/>
              </a:solidFill>
              <a:latin typeface="DX하늘구름" panose="02020600000000000000" pitchFamily="18" charset="-127"/>
              <a:ea typeface="DX하늘구름" panose="02020600000000000000" pitchFamily="18" charset="-127"/>
              <a:cs typeface="Jua"/>
              <a:sym typeface="Jua"/>
            </a:endParaRPr>
          </a:p>
        </p:txBody>
      </p:sp>
      <p:sp>
        <p:nvSpPr>
          <p:cNvPr id="21" name="Google Shape;396;p44">
            <a:extLst>
              <a:ext uri="{FF2B5EF4-FFF2-40B4-BE49-F238E27FC236}">
                <a16:creationId xmlns:a16="http://schemas.microsoft.com/office/drawing/2014/main" id="{21FAD3EE-0B5A-4566-9FF0-7564972BF1F5}"/>
              </a:ext>
            </a:extLst>
          </p:cNvPr>
          <p:cNvSpPr/>
          <p:nvPr/>
        </p:nvSpPr>
        <p:spPr>
          <a:xfrm>
            <a:off x="0" y="355980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4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 tmFilter="0, 0; .2, .5; .8, .5; 1, 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2" dur="250" autoRev="1" fill="hold"/>
                                        <p:tgtEl>
                                          <p:spTgt spid="4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1" grpId="0" uiExpand="1" build="p"/>
      <p:bldP spid="407" grpId="0"/>
      <p:bldP spid="409" grpId="0"/>
      <p:bldP spid="410" grpId="0"/>
      <p:bldP spid="411" grpId="0" build="p"/>
      <p:bldP spid="412" grpId="0" build="p"/>
      <p:bldP spid="29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AF8A8890-AD77-4C01-8318-455C2D68BC7D}"/>
              </a:ext>
            </a:extLst>
          </p:cNvPr>
          <p:cNvSpPr/>
          <p:nvPr/>
        </p:nvSpPr>
        <p:spPr>
          <a:xfrm>
            <a:off x="1988855" y="1654805"/>
            <a:ext cx="2243867" cy="224322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EE5286B1-3740-4D29-A5CE-A2B55E895C55}"/>
              </a:ext>
            </a:extLst>
          </p:cNvPr>
          <p:cNvSpPr/>
          <p:nvPr/>
        </p:nvSpPr>
        <p:spPr>
          <a:xfrm>
            <a:off x="4787607" y="1654806"/>
            <a:ext cx="2243867" cy="224322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2" name="Google Shape;422;p46"/>
          <p:cNvSpPr txBox="1"/>
          <p:nvPr/>
        </p:nvSpPr>
        <p:spPr>
          <a:xfrm>
            <a:off x="168050" y="50175"/>
            <a:ext cx="2320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기대 효과</a:t>
            </a:r>
            <a:endParaRPr sz="36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cxnSp>
        <p:nvCxnSpPr>
          <p:cNvPr id="423" name="Google Shape;423;p46"/>
          <p:cNvCxnSpPr/>
          <p:nvPr/>
        </p:nvCxnSpPr>
        <p:spPr>
          <a:xfrm rot="10800000" flipH="1">
            <a:off x="-11280" y="755738"/>
            <a:ext cx="2853600" cy="93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427" name="Google Shape;427;p46"/>
          <p:cNvSpPr txBox="1"/>
          <p:nvPr/>
        </p:nvSpPr>
        <p:spPr>
          <a:xfrm>
            <a:off x="1965325" y="952669"/>
            <a:ext cx="2290922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4000" b="1" dirty="0">
                <a:solidFill>
                  <a:schemeClr val="accent3">
                    <a:lumMod val="75000"/>
                  </a:schemeClr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1 </a:t>
            </a:r>
            <a:r>
              <a:rPr lang="ko" sz="2800" b="1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학</a:t>
            </a:r>
            <a:r>
              <a:rPr lang="ko" sz="20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생 역량 발달</a:t>
            </a:r>
            <a:endParaRPr sz="2000" b="1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sp>
        <p:nvSpPr>
          <p:cNvPr id="428" name="Google Shape;428;p46"/>
          <p:cNvSpPr txBox="1"/>
          <p:nvPr/>
        </p:nvSpPr>
        <p:spPr>
          <a:xfrm>
            <a:off x="4722251" y="954352"/>
            <a:ext cx="2374577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4000" b="1" dirty="0">
                <a:solidFill>
                  <a:schemeClr val="accent3">
                    <a:lumMod val="75000"/>
                  </a:schemeClr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2</a:t>
            </a:r>
            <a:r>
              <a:rPr lang="en-US" altLang="ko" sz="2800" b="1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r>
              <a:rPr lang="ko" sz="2800" b="1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학</a:t>
            </a:r>
            <a:r>
              <a:rPr lang="ko" sz="20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교 인식 개선</a:t>
            </a:r>
            <a:endParaRPr sz="2000" b="1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sp>
        <p:nvSpPr>
          <p:cNvPr id="430" name="Google Shape;430;p46"/>
          <p:cNvSpPr txBox="1"/>
          <p:nvPr/>
        </p:nvSpPr>
        <p:spPr>
          <a:xfrm>
            <a:off x="2201083" y="1960054"/>
            <a:ext cx="1819409" cy="146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대외 활동 접근성 ↑</a:t>
            </a:r>
            <a:endParaRPr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자기 계발에 도움</a:t>
            </a:r>
            <a:endParaRPr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</p:txBody>
      </p:sp>
      <p:sp>
        <p:nvSpPr>
          <p:cNvPr id="431" name="Google Shape;431;p46"/>
          <p:cNvSpPr txBox="1"/>
          <p:nvPr/>
        </p:nvSpPr>
        <p:spPr>
          <a:xfrm>
            <a:off x="4849050" y="1720321"/>
            <a:ext cx="2120980" cy="1326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본인의 등록금</a:t>
            </a:r>
            <a:endParaRPr lang="en-US" altLang="ko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교내 시설 이용 현황 확인</a:t>
            </a:r>
            <a:endParaRPr lang="en-US" altLang="ko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학생을 지원하는 </a:t>
            </a:r>
            <a:endParaRPr lang="en-US" altLang="ko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lvl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학교로 이미지 제고</a:t>
            </a:r>
            <a:endParaRPr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</p:txBody>
      </p:sp>
      <p:sp>
        <p:nvSpPr>
          <p:cNvPr id="433" name="Google Shape;433;p46"/>
          <p:cNvSpPr/>
          <p:nvPr/>
        </p:nvSpPr>
        <p:spPr>
          <a:xfrm>
            <a:off x="-125" y="4376475"/>
            <a:ext cx="9144000" cy="780900"/>
          </a:xfrm>
          <a:prstGeom prst="rect">
            <a:avLst/>
          </a:prstGeom>
          <a:solidFill>
            <a:srgbClr val="6AA84F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F04B1860-D31B-4CC4-9081-0333626D6BAD}"/>
              </a:ext>
            </a:extLst>
          </p:cNvPr>
          <p:cNvSpPr/>
          <p:nvPr/>
        </p:nvSpPr>
        <p:spPr>
          <a:xfrm rot="10800000">
            <a:off x="2993984" y="2599001"/>
            <a:ext cx="233606" cy="211845"/>
          </a:xfrm>
          <a:prstGeom prst="triangl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이등변 삼각형 25">
            <a:extLst>
              <a:ext uri="{FF2B5EF4-FFF2-40B4-BE49-F238E27FC236}">
                <a16:creationId xmlns:a16="http://schemas.microsoft.com/office/drawing/2014/main" id="{2542E1FA-2562-4AB4-8DF2-372E6457EA7E}"/>
              </a:ext>
            </a:extLst>
          </p:cNvPr>
          <p:cNvSpPr/>
          <p:nvPr/>
        </p:nvSpPr>
        <p:spPr>
          <a:xfrm rot="10800000">
            <a:off x="5792737" y="2670494"/>
            <a:ext cx="233606" cy="211845"/>
          </a:xfrm>
          <a:prstGeom prst="triangl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288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4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29" grpId="0" animBg="1"/>
      <p:bldP spid="427" grpId="0"/>
      <p:bldP spid="428" grpId="0"/>
      <p:bldP spid="430" grpId="0" uiExpand="1" build="p"/>
      <p:bldP spid="431" grpId="0" uiExpand="1" build="p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6"/>
          <p:cNvSpPr txBox="1"/>
          <p:nvPr/>
        </p:nvSpPr>
        <p:spPr>
          <a:xfrm>
            <a:off x="168050" y="50175"/>
            <a:ext cx="2320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기대 효과</a:t>
            </a:r>
            <a:endParaRPr sz="36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cxnSp>
        <p:nvCxnSpPr>
          <p:cNvPr id="423" name="Google Shape;423;p46"/>
          <p:cNvCxnSpPr/>
          <p:nvPr/>
        </p:nvCxnSpPr>
        <p:spPr>
          <a:xfrm rot="10800000" flipH="1">
            <a:off x="-11280" y="755738"/>
            <a:ext cx="2853600" cy="93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429" name="Google Shape;429;p46"/>
          <p:cNvSpPr txBox="1"/>
          <p:nvPr/>
        </p:nvSpPr>
        <p:spPr>
          <a:xfrm>
            <a:off x="1768420" y="971151"/>
            <a:ext cx="2641915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4000" b="1" dirty="0">
                <a:solidFill>
                  <a:schemeClr val="accent3">
                    <a:lumMod val="75000"/>
                  </a:schemeClr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3</a:t>
            </a:r>
            <a:r>
              <a:rPr lang="en-US" altLang="ko" sz="2800" b="1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r>
              <a:rPr lang="ko" sz="2800" b="1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공</a:t>
            </a:r>
            <a:r>
              <a:rPr lang="ko" sz="20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간 관리의 편의</a:t>
            </a:r>
            <a:endParaRPr sz="2000" b="1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sp>
        <p:nvSpPr>
          <p:cNvPr id="433" name="Google Shape;433;p46"/>
          <p:cNvSpPr/>
          <p:nvPr/>
        </p:nvSpPr>
        <p:spPr>
          <a:xfrm>
            <a:off x="-125" y="4376475"/>
            <a:ext cx="9144000" cy="780900"/>
          </a:xfrm>
          <a:prstGeom prst="rect">
            <a:avLst/>
          </a:prstGeom>
          <a:solidFill>
            <a:srgbClr val="6AA84F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AC1E835A-8397-4B56-935E-A5BC70EAB896}"/>
              </a:ext>
            </a:extLst>
          </p:cNvPr>
          <p:cNvSpPr/>
          <p:nvPr/>
        </p:nvSpPr>
        <p:spPr>
          <a:xfrm>
            <a:off x="1988855" y="1654805"/>
            <a:ext cx="2243867" cy="224322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Google Shape;432;p46">
            <a:extLst>
              <a:ext uri="{FF2B5EF4-FFF2-40B4-BE49-F238E27FC236}">
                <a16:creationId xmlns:a16="http://schemas.microsoft.com/office/drawing/2014/main" id="{6DD1D7C3-24D7-43E3-B017-4EF4FA9C9B5D}"/>
              </a:ext>
            </a:extLst>
          </p:cNvPr>
          <p:cNvSpPr txBox="1"/>
          <p:nvPr/>
        </p:nvSpPr>
        <p:spPr>
          <a:xfrm>
            <a:off x="2096413" y="1976984"/>
            <a:ext cx="1985932" cy="800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사용자가 누구인지 특정</a:t>
            </a:r>
            <a:endParaRPr lang="en-US" altLang="ko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학생들의 책임감</a:t>
            </a:r>
            <a:r>
              <a:rPr lang="en-US" alt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 </a:t>
            </a:r>
            <a:r>
              <a:rPr lang="ko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↑</a:t>
            </a:r>
            <a:endParaRPr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BDF0A4A7-D3DC-4E79-9E91-11A3A99BBA48}"/>
              </a:ext>
            </a:extLst>
          </p:cNvPr>
          <p:cNvSpPr/>
          <p:nvPr/>
        </p:nvSpPr>
        <p:spPr>
          <a:xfrm rot="10800000">
            <a:off x="2972576" y="2629958"/>
            <a:ext cx="233606" cy="211845"/>
          </a:xfrm>
          <a:prstGeom prst="triangl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24B7562B-A536-44BA-A114-7B4219687631}"/>
              </a:ext>
            </a:extLst>
          </p:cNvPr>
          <p:cNvSpPr/>
          <p:nvPr/>
        </p:nvSpPr>
        <p:spPr>
          <a:xfrm>
            <a:off x="4787607" y="1654806"/>
            <a:ext cx="2243867" cy="2243225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Google Shape;432;p46">
            <a:extLst>
              <a:ext uri="{FF2B5EF4-FFF2-40B4-BE49-F238E27FC236}">
                <a16:creationId xmlns:a16="http://schemas.microsoft.com/office/drawing/2014/main" id="{D6359560-2D28-4BC1-8A26-AB2305515892}"/>
              </a:ext>
            </a:extLst>
          </p:cNvPr>
          <p:cNvSpPr txBox="1"/>
          <p:nvPr/>
        </p:nvSpPr>
        <p:spPr>
          <a:xfrm>
            <a:off x="4916574" y="1975888"/>
            <a:ext cx="1985932" cy="800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코로나 방역 실천</a:t>
            </a:r>
            <a:endParaRPr lang="en-US" altLang="ko-KR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Jua"/>
              </a:rPr>
              <a:t>수용 인원 관리 가능</a:t>
            </a:r>
            <a:endParaRPr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  <a:sym typeface="Jua"/>
            </a:endParaRPr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11773663-8CA8-46B7-B6AA-7D9DA5E364C5}"/>
              </a:ext>
            </a:extLst>
          </p:cNvPr>
          <p:cNvSpPr/>
          <p:nvPr/>
        </p:nvSpPr>
        <p:spPr>
          <a:xfrm rot="10800000">
            <a:off x="5792737" y="2621772"/>
            <a:ext cx="233606" cy="211845"/>
          </a:xfrm>
          <a:prstGeom prst="triangl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Google Shape;428;p46">
            <a:extLst>
              <a:ext uri="{FF2B5EF4-FFF2-40B4-BE49-F238E27FC236}">
                <a16:creationId xmlns:a16="http://schemas.microsoft.com/office/drawing/2014/main" id="{8716851C-68A4-4B6C-8AEE-01A78934D4D9}"/>
              </a:ext>
            </a:extLst>
          </p:cNvPr>
          <p:cNvSpPr txBox="1"/>
          <p:nvPr/>
        </p:nvSpPr>
        <p:spPr>
          <a:xfrm>
            <a:off x="4799770" y="940583"/>
            <a:ext cx="2243867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000" b="1" dirty="0">
                <a:solidFill>
                  <a:schemeClr val="accent3">
                    <a:lumMod val="75000"/>
                  </a:schemeClr>
                </a:solidFill>
                <a:latin typeface="DX하늘구름" panose="02020600000000000000" pitchFamily="18" charset="-127"/>
                <a:ea typeface="DX하늘구름" panose="02020600000000000000" pitchFamily="18" charset="-127"/>
                <a:cs typeface="Jua"/>
                <a:sym typeface="Jua"/>
              </a:rPr>
              <a:t>4</a:t>
            </a:r>
            <a:r>
              <a:rPr lang="en-US" altLang="ko-KR" sz="4000" b="1" dirty="0">
                <a:solidFill>
                  <a:schemeClr val="tx1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r>
              <a:rPr lang="ko-KR" altLang="en-US" sz="2800" b="1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코</a:t>
            </a:r>
            <a:r>
              <a:rPr lang="ko-KR" altLang="en-US" sz="2000" b="1" dirty="0">
                <a:solidFill>
                  <a:schemeClr val="tx1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로나 방역</a:t>
            </a:r>
            <a:endParaRPr sz="2000" b="1" dirty="0">
              <a:solidFill>
                <a:schemeClr val="tx1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9" grpId="0"/>
      <p:bldP spid="20" grpId="0" animBg="1"/>
      <p:bldP spid="24" grpId="0" build="p"/>
      <p:bldP spid="28" grpId="0" animBg="1"/>
      <p:bldP spid="32" grpId="0" animBg="1"/>
      <p:bldP spid="34" grpId="0" uiExpand="1" build="p"/>
      <p:bldP spid="35" grpId="0" animBg="1"/>
      <p:bldP spid="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rson in gray shirt using macbook pro">
            <a:extLst>
              <a:ext uri="{FF2B5EF4-FFF2-40B4-BE49-F238E27FC236}">
                <a16:creationId xmlns:a16="http://schemas.microsoft.com/office/drawing/2014/main" id="{0C539FD1-4A46-402A-827C-D5E37A2DA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F3A1490-DEDD-401B-8198-EBEAA680A24C}"/>
              </a:ext>
            </a:extLst>
          </p:cNvPr>
          <p:cNvSpPr/>
          <p:nvPr/>
        </p:nvSpPr>
        <p:spPr>
          <a:xfrm>
            <a:off x="0" y="1376174"/>
            <a:ext cx="9144000" cy="2391151"/>
          </a:xfrm>
          <a:prstGeom prst="rect">
            <a:avLst/>
          </a:prstGeom>
          <a:solidFill>
            <a:schemeClr val="dk1">
              <a:alpha val="76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100F33-9F3D-4114-930A-DC73726A93BF}"/>
              </a:ext>
            </a:extLst>
          </p:cNvPr>
          <p:cNvSpPr txBox="1"/>
          <p:nvPr/>
        </p:nvSpPr>
        <p:spPr>
          <a:xfrm>
            <a:off x="1035829" y="1757264"/>
            <a:ext cx="2308324" cy="2010061"/>
          </a:xfrm>
          <a:prstGeom prst="rect">
            <a:avLst/>
          </a:prstGeom>
          <a:noFill/>
          <a:effectLst>
            <a:softEdge rad="31750"/>
          </a:effectLst>
        </p:spPr>
        <p:txBody>
          <a:bodyPr vert="eaVert" wrap="square" rtlCol="0">
            <a:spAutoFit/>
          </a:bodyPr>
          <a:lstStyle/>
          <a:p>
            <a:r>
              <a:rPr lang="en-US" altLang="ko-KR" sz="13800" spc="300" dirty="0">
                <a:solidFill>
                  <a:schemeClr val="bg1"/>
                </a:solidFill>
                <a:latin typeface="Century Gothic" panose="020B0502020202020204" pitchFamily="34" charset="0"/>
                <a:ea typeface="DX경필명조B" panose="02020600000000000000" pitchFamily="18" charset="-127"/>
              </a:rPr>
              <a:t>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F782A1-6237-4115-ACA7-60C157BCB340}"/>
              </a:ext>
            </a:extLst>
          </p:cNvPr>
          <p:cNvSpPr txBox="1"/>
          <p:nvPr/>
        </p:nvSpPr>
        <p:spPr>
          <a:xfrm>
            <a:off x="2763652" y="1802307"/>
            <a:ext cx="3616696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1100" b="1" spc="300" dirty="0">
              <a:solidFill>
                <a:schemeClr val="accent3">
                  <a:lumMod val="60000"/>
                  <a:lumOff val="40000"/>
                </a:schemeClr>
              </a:solidFill>
              <a:latin typeface="DX경필명조B" panose="02020600000000000000" pitchFamily="18" charset="-127"/>
              <a:ea typeface="DX경필명조B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spc="300" dirty="0">
                <a:solidFill>
                  <a:schemeClr val="bg1"/>
                </a:solidFill>
                <a:latin typeface="DX경필명조B" panose="02020600000000000000" pitchFamily="18" charset="-127"/>
                <a:ea typeface="DX경필명조B" panose="02020600000000000000" pitchFamily="18" charset="-127"/>
              </a:rPr>
              <a:t>학생에게</a:t>
            </a:r>
            <a:endParaRPr lang="en-US" altLang="ko-KR" sz="2400" b="1" spc="300" dirty="0">
              <a:solidFill>
                <a:schemeClr val="bg1"/>
              </a:solidFill>
              <a:latin typeface="DX경필명조B" panose="02020600000000000000" pitchFamily="18" charset="-127"/>
              <a:ea typeface="DX경필명조B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spc="300" dirty="0">
                <a:solidFill>
                  <a:schemeClr val="accent3">
                    <a:lumMod val="60000"/>
                    <a:lumOff val="40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</a:rPr>
              <a:t>     </a:t>
            </a:r>
            <a:r>
              <a:rPr lang="ko-KR" altLang="en-US" sz="2400" b="1" u="sng" spc="3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</a:rPr>
              <a:t>플레이스</a:t>
            </a:r>
            <a:r>
              <a:rPr lang="ko-KR" altLang="en-US" sz="2400" b="1" u="sng" spc="300" dirty="0">
                <a:solidFill>
                  <a:schemeClr val="accent3">
                    <a:lumMod val="60000"/>
                    <a:lumOff val="40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</a:rPr>
              <a:t> </a:t>
            </a:r>
            <a:r>
              <a:rPr lang="ko-KR" altLang="en-US" sz="2400" b="1" u="sng" spc="3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</a:rPr>
              <a:t>크누</a:t>
            </a:r>
            <a:r>
              <a:rPr lang="ko-KR" altLang="en-US" sz="2400" b="1" u="sng" spc="300" dirty="0">
                <a:solidFill>
                  <a:schemeClr val="accent3">
                    <a:lumMod val="60000"/>
                    <a:lumOff val="40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</a:rPr>
              <a:t> </a:t>
            </a:r>
            <a:r>
              <a:rPr lang="ko-KR" altLang="en-US" sz="2400" b="1" spc="300" dirty="0">
                <a:solidFill>
                  <a:schemeClr val="bg1"/>
                </a:solidFill>
                <a:latin typeface="DX경필명조B" panose="02020600000000000000" pitchFamily="18" charset="-127"/>
                <a:ea typeface="DX경필명조B" panose="02020600000000000000" pitchFamily="18" charset="-127"/>
              </a:rPr>
              <a:t>란</a:t>
            </a:r>
            <a:r>
              <a:rPr lang="en-US" altLang="ko-KR" sz="2400" b="1" spc="300" dirty="0">
                <a:solidFill>
                  <a:schemeClr val="bg1"/>
                </a:solidFill>
                <a:latin typeface="DX경필명조B" panose="02020600000000000000" pitchFamily="18" charset="-127"/>
                <a:ea typeface="DX경필명조B" panose="02020600000000000000" pitchFamily="18" charset="-127"/>
              </a:rPr>
              <a:t>?</a:t>
            </a:r>
          </a:p>
          <a:p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76509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35DEC6E4-6836-4E83-A543-3A761C3B1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5" b="607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10C3DFD-6E60-49E1-8137-2308C618F261}"/>
              </a:ext>
            </a:extLst>
          </p:cNvPr>
          <p:cNvSpPr/>
          <p:nvPr/>
        </p:nvSpPr>
        <p:spPr>
          <a:xfrm>
            <a:off x="0" y="0"/>
            <a:ext cx="2050473" cy="5143500"/>
          </a:xfrm>
          <a:prstGeom prst="rect">
            <a:avLst/>
          </a:prstGeom>
          <a:solidFill>
            <a:schemeClr val="dk1">
              <a:alpha val="76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3" name="Google Shape;443;p47"/>
          <p:cNvSpPr txBox="1"/>
          <p:nvPr/>
        </p:nvSpPr>
        <p:spPr>
          <a:xfrm>
            <a:off x="168050" y="50175"/>
            <a:ext cx="2320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solidFill>
                  <a:schemeClr val="bg1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결론</a:t>
            </a:r>
            <a:endParaRPr sz="3600" dirty="0">
              <a:solidFill>
                <a:schemeClr val="bg1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cxnSp>
        <p:nvCxnSpPr>
          <p:cNvPr id="444" name="Google Shape;444;p47"/>
          <p:cNvCxnSpPr/>
          <p:nvPr/>
        </p:nvCxnSpPr>
        <p:spPr>
          <a:xfrm>
            <a:off x="0" y="698375"/>
            <a:ext cx="1287300" cy="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63B14A9-7E28-4A44-9A26-05AA63045AC8}"/>
              </a:ext>
            </a:extLst>
          </p:cNvPr>
          <p:cNvSpPr txBox="1"/>
          <p:nvPr/>
        </p:nvSpPr>
        <p:spPr>
          <a:xfrm>
            <a:off x="369022" y="1029045"/>
            <a:ext cx="95942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KoPubWorld바탕체 Medium" panose="00000600000000000000" pitchFamily="2" charset="-127"/>
                <a:ea typeface="KoPubWorld바탕체 Medium" panose="00000600000000000000" pitchFamily="2" charset="-127"/>
                <a:cs typeface="KoPubWorld바탕체 Medium" panose="00000600000000000000" pitchFamily="2" charset="-127"/>
              </a:rPr>
              <a:t>學校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F94B04-E442-4DAA-972B-2F250DFA0275}"/>
              </a:ext>
            </a:extLst>
          </p:cNvPr>
          <p:cNvSpPr txBox="1"/>
          <p:nvPr/>
        </p:nvSpPr>
        <p:spPr>
          <a:xfrm>
            <a:off x="1205092" y="1507961"/>
            <a:ext cx="492443" cy="2937164"/>
          </a:xfrm>
          <a:prstGeom prst="rect">
            <a:avLst/>
          </a:prstGeom>
          <a:noFill/>
          <a:effectLst>
            <a:softEdge rad="31750"/>
          </a:effectLst>
        </p:spPr>
        <p:txBody>
          <a:bodyPr vert="eaVert" wrap="square" rtlCol="0">
            <a:spAutoFit/>
          </a:bodyPr>
          <a:lstStyle/>
          <a:p>
            <a:r>
              <a:rPr lang="ko-KR" altLang="en-US" sz="2000" spc="30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DX경필명조B" panose="02020600000000000000" pitchFamily="18" charset="-127"/>
                <a:ea typeface="DX경필명조B" panose="02020600000000000000" pitchFamily="18" charset="-127"/>
              </a:rPr>
              <a:t>학생들의</a:t>
            </a:r>
            <a:r>
              <a:rPr lang="ko-KR" altLang="en-US" sz="1800" spc="30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DX경필명조B" panose="02020600000000000000" pitchFamily="18" charset="-127"/>
                <a:ea typeface="DX경필명조B" panose="02020600000000000000" pitchFamily="18" charset="-127"/>
              </a:rPr>
              <a:t> 학습 공간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8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9" name="Google Shape;449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1429" y="1466321"/>
            <a:ext cx="5201373" cy="3120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9338" y="1692992"/>
            <a:ext cx="2942857" cy="94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4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4223688" y="478655"/>
            <a:ext cx="647619" cy="1095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94286" y="4729529"/>
            <a:ext cx="1728572" cy="180952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8"/>
          <p:cNvSpPr/>
          <p:nvPr/>
        </p:nvSpPr>
        <p:spPr>
          <a:xfrm>
            <a:off x="1466625" y="1063938"/>
            <a:ext cx="1728600" cy="1637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</a:endParaRPr>
          </a:p>
        </p:txBody>
      </p:sp>
      <p:sp>
        <p:nvSpPr>
          <p:cNvPr id="250" name="Google Shape;250;p38"/>
          <p:cNvSpPr/>
          <p:nvPr/>
        </p:nvSpPr>
        <p:spPr>
          <a:xfrm>
            <a:off x="3707700" y="1072838"/>
            <a:ext cx="1728600" cy="16371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</a:endParaRPr>
          </a:p>
        </p:txBody>
      </p:sp>
      <p:sp>
        <p:nvSpPr>
          <p:cNvPr id="251" name="Google Shape;251;p38"/>
          <p:cNvSpPr/>
          <p:nvPr/>
        </p:nvSpPr>
        <p:spPr>
          <a:xfrm>
            <a:off x="5948775" y="1072838"/>
            <a:ext cx="1728600" cy="16371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</a:endParaRPr>
          </a:p>
        </p:txBody>
      </p:sp>
      <p:sp>
        <p:nvSpPr>
          <p:cNvPr id="252" name="Google Shape;252;p38"/>
          <p:cNvSpPr/>
          <p:nvPr/>
        </p:nvSpPr>
        <p:spPr>
          <a:xfrm>
            <a:off x="1466625" y="2961963"/>
            <a:ext cx="1728600" cy="16371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</a:endParaRPr>
          </a:p>
        </p:txBody>
      </p:sp>
      <p:sp>
        <p:nvSpPr>
          <p:cNvPr id="253" name="Google Shape;253;p38"/>
          <p:cNvSpPr/>
          <p:nvPr/>
        </p:nvSpPr>
        <p:spPr>
          <a:xfrm>
            <a:off x="3707675" y="2961963"/>
            <a:ext cx="1728600" cy="16371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</a:endParaRPr>
          </a:p>
        </p:txBody>
      </p:sp>
      <p:sp>
        <p:nvSpPr>
          <p:cNvPr id="254" name="Google Shape;254;p38"/>
          <p:cNvSpPr/>
          <p:nvPr/>
        </p:nvSpPr>
        <p:spPr>
          <a:xfrm>
            <a:off x="5948775" y="2961963"/>
            <a:ext cx="1728600" cy="16371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</a:endParaRPr>
          </a:p>
        </p:txBody>
      </p:sp>
      <p:sp>
        <p:nvSpPr>
          <p:cNvPr id="255" name="Google Shape;255;p38"/>
          <p:cNvSpPr txBox="1"/>
          <p:nvPr/>
        </p:nvSpPr>
        <p:spPr>
          <a:xfrm>
            <a:off x="1466625" y="1072850"/>
            <a:ext cx="747000" cy="6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Calibri"/>
                <a:sym typeface="Calibri"/>
              </a:rPr>
              <a:t>01</a:t>
            </a:r>
            <a:endParaRPr sz="2800" b="1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56" name="Google Shape;256;p38"/>
          <p:cNvSpPr txBox="1"/>
          <p:nvPr/>
        </p:nvSpPr>
        <p:spPr>
          <a:xfrm>
            <a:off x="3707710" y="1072850"/>
            <a:ext cx="747000" cy="6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Calibri"/>
                <a:sym typeface="Calibri"/>
              </a:rPr>
              <a:t>02</a:t>
            </a:r>
            <a:endParaRPr sz="2800" b="1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57" name="Google Shape;257;p38"/>
          <p:cNvSpPr txBox="1"/>
          <p:nvPr/>
        </p:nvSpPr>
        <p:spPr>
          <a:xfrm>
            <a:off x="5948770" y="1072850"/>
            <a:ext cx="747000" cy="6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Calibri"/>
                <a:sym typeface="Calibri"/>
              </a:rPr>
              <a:t>03</a:t>
            </a:r>
            <a:endParaRPr sz="2800" b="1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58" name="Google Shape;258;p38"/>
          <p:cNvSpPr txBox="1"/>
          <p:nvPr/>
        </p:nvSpPr>
        <p:spPr>
          <a:xfrm>
            <a:off x="1466625" y="2961966"/>
            <a:ext cx="747000" cy="6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Calibri"/>
                <a:sym typeface="Calibri"/>
              </a:rPr>
              <a:t>04</a:t>
            </a:r>
            <a:endParaRPr sz="2800" b="1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59" name="Google Shape;259;p38"/>
          <p:cNvSpPr txBox="1"/>
          <p:nvPr/>
        </p:nvSpPr>
        <p:spPr>
          <a:xfrm>
            <a:off x="3707710" y="2961966"/>
            <a:ext cx="747000" cy="6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Calibri"/>
                <a:sym typeface="Calibri"/>
              </a:rPr>
              <a:t>05</a:t>
            </a:r>
            <a:endParaRPr sz="2800" b="1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60" name="Google Shape;260;p38"/>
          <p:cNvSpPr txBox="1"/>
          <p:nvPr/>
        </p:nvSpPr>
        <p:spPr>
          <a:xfrm>
            <a:off x="5948770" y="2961966"/>
            <a:ext cx="747000" cy="6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Calibri"/>
                <a:sym typeface="Calibri"/>
              </a:rPr>
              <a:t>06</a:t>
            </a:r>
            <a:endParaRPr sz="2800" b="1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61" name="Google Shape;261;p38"/>
          <p:cNvSpPr txBox="1"/>
          <p:nvPr/>
        </p:nvSpPr>
        <p:spPr>
          <a:xfrm>
            <a:off x="2250846" y="2092779"/>
            <a:ext cx="1030200" cy="6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dirty="0">
                <a:ln w="12700">
                  <a:noFill/>
                </a:ln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서론</a:t>
            </a:r>
            <a:endParaRPr sz="2800" dirty="0">
              <a:ln w="12700">
                <a:noFill/>
              </a:ln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</p:txBody>
      </p:sp>
      <p:sp>
        <p:nvSpPr>
          <p:cNvPr id="262" name="Google Shape;262;p38"/>
          <p:cNvSpPr txBox="1"/>
          <p:nvPr/>
        </p:nvSpPr>
        <p:spPr>
          <a:xfrm>
            <a:off x="4490276" y="1701303"/>
            <a:ext cx="1030200" cy="6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제안배경</a:t>
            </a:r>
            <a:endParaRPr sz="2800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</p:txBody>
      </p:sp>
      <p:sp>
        <p:nvSpPr>
          <p:cNvPr id="263" name="Google Shape;263;p38"/>
          <p:cNvSpPr txBox="1"/>
          <p:nvPr/>
        </p:nvSpPr>
        <p:spPr>
          <a:xfrm>
            <a:off x="1782043" y="3252100"/>
            <a:ext cx="1352400" cy="16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2</a:t>
            </a:r>
            <a:endParaRPr sz="2000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제안 내용</a:t>
            </a:r>
            <a:endParaRPr sz="2800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</p:txBody>
      </p:sp>
      <p:sp>
        <p:nvSpPr>
          <p:cNvPr id="264" name="Google Shape;264;p38"/>
          <p:cNvSpPr txBox="1"/>
          <p:nvPr/>
        </p:nvSpPr>
        <p:spPr>
          <a:xfrm>
            <a:off x="6324975" y="1384994"/>
            <a:ext cx="1352400" cy="16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1</a:t>
            </a:r>
            <a:endParaRPr sz="2000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제안 내용</a:t>
            </a:r>
            <a:endParaRPr sz="2800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</p:txBody>
      </p:sp>
      <p:sp>
        <p:nvSpPr>
          <p:cNvPr id="265" name="Google Shape;265;p38"/>
          <p:cNvSpPr txBox="1"/>
          <p:nvPr/>
        </p:nvSpPr>
        <p:spPr>
          <a:xfrm>
            <a:off x="4426060" y="3993458"/>
            <a:ext cx="1030200" cy="6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예산</a:t>
            </a:r>
            <a:endParaRPr sz="2800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</p:txBody>
      </p:sp>
      <p:sp>
        <p:nvSpPr>
          <p:cNvPr id="266" name="Google Shape;266;p38"/>
          <p:cNvSpPr txBox="1"/>
          <p:nvPr/>
        </p:nvSpPr>
        <p:spPr>
          <a:xfrm>
            <a:off x="6271575" y="3187940"/>
            <a:ext cx="1405800" cy="1411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기대</a:t>
            </a:r>
            <a:endParaRPr sz="2800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효과</a:t>
            </a:r>
            <a:endParaRPr sz="2800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dirty="0">
                <a:solidFill>
                  <a:schemeClr val="tx1"/>
                </a:solidFill>
                <a:latin typeface="DX몽블랑라운드ExB" panose="02020600000000000000" pitchFamily="18" charset="-127"/>
                <a:ea typeface="DX몽블랑라운드ExB" panose="02020600000000000000" pitchFamily="18" charset="-127"/>
                <a:cs typeface="Jua"/>
                <a:sym typeface="Jua"/>
              </a:rPr>
              <a:t>&amp;결론</a:t>
            </a:r>
            <a:endParaRPr sz="2800" dirty="0">
              <a:solidFill>
                <a:schemeClr val="tx1"/>
              </a:solidFill>
              <a:latin typeface="DX몽블랑라운드ExB" panose="02020600000000000000" pitchFamily="18" charset="-127"/>
              <a:ea typeface="DX몽블랑라운드ExB" panose="02020600000000000000" pitchFamily="18" charset="-127"/>
              <a:cs typeface="Jua"/>
              <a:sym typeface="Ju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2AB689-9943-454E-A4FA-5B9DDCF7017B}"/>
              </a:ext>
            </a:extLst>
          </p:cNvPr>
          <p:cNvSpPr txBox="1"/>
          <p:nvPr/>
        </p:nvSpPr>
        <p:spPr>
          <a:xfrm>
            <a:off x="3716612" y="381245"/>
            <a:ext cx="17107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스톰 B" panose="02020503020101020101" pitchFamily="18" charset="-127"/>
                <a:ea typeface="타이포_스톰 B" panose="02020503020101020101" pitchFamily="18" charset="-127"/>
              </a:rPr>
              <a:t>INDEX</a:t>
            </a:r>
            <a:endParaRPr lang="ko-KR" altLang="en-US" sz="4000" dirty="0">
              <a:latin typeface="타이포_스톰 B" panose="02020503020101020101" pitchFamily="18" charset="-127"/>
              <a:ea typeface="타이포_스톰 B" panose="02020503020101020101" pitchFamily="18" charset="-127"/>
            </a:endParaRPr>
          </a:p>
        </p:txBody>
      </p:sp>
      <p:sp>
        <p:nvSpPr>
          <p:cNvPr id="24" name="Google Shape;298;p40">
            <a:extLst>
              <a:ext uri="{FF2B5EF4-FFF2-40B4-BE49-F238E27FC236}">
                <a16:creationId xmlns:a16="http://schemas.microsoft.com/office/drawing/2014/main" id="{B19D638E-DC3F-445E-8A4F-CCF099439815}"/>
              </a:ext>
            </a:extLst>
          </p:cNvPr>
          <p:cNvSpPr/>
          <p:nvPr/>
        </p:nvSpPr>
        <p:spPr>
          <a:xfrm rot="10800000">
            <a:off x="7368000" y="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98;p40">
            <a:extLst>
              <a:ext uri="{FF2B5EF4-FFF2-40B4-BE49-F238E27FC236}">
                <a16:creationId xmlns:a16="http://schemas.microsoft.com/office/drawing/2014/main" id="{1A220A2B-0792-465F-852D-8ED6BCF5A21F}"/>
              </a:ext>
            </a:extLst>
          </p:cNvPr>
          <p:cNvSpPr/>
          <p:nvPr/>
        </p:nvSpPr>
        <p:spPr>
          <a:xfrm>
            <a:off x="-13021" y="355980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98;p40">
            <a:extLst>
              <a:ext uri="{FF2B5EF4-FFF2-40B4-BE49-F238E27FC236}">
                <a16:creationId xmlns:a16="http://schemas.microsoft.com/office/drawing/2014/main" id="{52BA62DC-1C40-4285-BC9A-04EB1E359187}"/>
              </a:ext>
            </a:extLst>
          </p:cNvPr>
          <p:cNvSpPr/>
          <p:nvPr/>
        </p:nvSpPr>
        <p:spPr>
          <a:xfrm rot="10800000">
            <a:off x="7368000" y="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1" name="Google Shape;271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94286" y="4729529"/>
            <a:ext cx="1714285" cy="18095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9"/>
          <p:cNvSpPr txBox="1"/>
          <p:nvPr/>
        </p:nvSpPr>
        <p:spPr>
          <a:xfrm>
            <a:off x="168050" y="50175"/>
            <a:ext cx="2320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서론</a:t>
            </a:r>
            <a:endParaRPr sz="36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sp>
        <p:nvSpPr>
          <p:cNvPr id="273" name="Google Shape;273;p39"/>
          <p:cNvSpPr txBox="1"/>
          <p:nvPr/>
        </p:nvSpPr>
        <p:spPr>
          <a:xfrm>
            <a:off x="1104000" y="292275"/>
            <a:ext cx="34680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빈 강의실 존재 유무에 대한 학생들의 의견</a:t>
            </a:r>
            <a:endParaRPr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274" name="Google Shape;274;p39"/>
          <p:cNvCxnSpPr/>
          <p:nvPr/>
        </p:nvCxnSpPr>
        <p:spPr>
          <a:xfrm rot="10800000" flipH="1">
            <a:off x="-29600" y="680775"/>
            <a:ext cx="4447800" cy="75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75" name="Google Shape;27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5080" y="352425"/>
            <a:ext cx="3998975" cy="27613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276" name="Google Shape;27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42059">
            <a:off x="4660986" y="1268624"/>
            <a:ext cx="3919300" cy="294303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277" name="Google Shape;277;p39" descr="그래도 밥 값이 커피 값보다 비싸다'… 직장인 평균 점심 5600원, 커피 3200원 지출 - Chosunbiz &gt; 산업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23367" y="2262475"/>
            <a:ext cx="2820751" cy="24074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79" name="Google Shape;279;p39"/>
          <p:cNvSpPr txBox="1"/>
          <p:nvPr/>
        </p:nvSpPr>
        <p:spPr>
          <a:xfrm>
            <a:off x="685234" y="1024790"/>
            <a:ext cx="3018131" cy="4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교내 시설에 대한 </a:t>
            </a:r>
            <a:r>
              <a:rPr lang="ko" sz="2000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정보</a:t>
            </a:r>
            <a:r>
              <a:rPr lang="en-US" altLang="ko" sz="2000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r>
              <a:rPr lang="ko-KR" altLang="en-US" sz="2000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▼</a:t>
            </a:r>
            <a:endParaRPr sz="2000" dirty="0">
              <a:solidFill>
                <a:srgbClr val="38761D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sp>
        <p:nvSpPr>
          <p:cNvPr id="280" name="Google Shape;280;p39"/>
          <p:cNvSpPr txBox="1"/>
          <p:nvPr/>
        </p:nvSpPr>
        <p:spPr>
          <a:xfrm>
            <a:off x="437898" y="2024026"/>
            <a:ext cx="4004974" cy="68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학교 인근 카페나 독서실 </a:t>
            </a:r>
            <a:r>
              <a:rPr lang="ko" sz="2000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사용량</a:t>
            </a:r>
            <a:r>
              <a:rPr lang="ko-KR" altLang="en-US" sz="2000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▲</a:t>
            </a:r>
            <a:r>
              <a:rPr lang="ko" sz="20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endParaRPr sz="2000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sp>
        <p:nvSpPr>
          <p:cNvPr id="281" name="Google Shape;281;p39"/>
          <p:cNvSpPr txBox="1"/>
          <p:nvPr/>
        </p:nvSpPr>
        <p:spPr>
          <a:xfrm>
            <a:off x="931320" y="2969071"/>
            <a:ext cx="3018131" cy="594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학생들의 </a:t>
            </a:r>
            <a:r>
              <a:rPr lang="ko" sz="2000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경제적 부담</a:t>
            </a:r>
            <a:r>
              <a:rPr lang="ko-KR" altLang="en-US" sz="2000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▲</a:t>
            </a:r>
            <a:r>
              <a:rPr lang="ko" sz="2000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endParaRPr sz="2000" dirty="0">
              <a:solidFill>
                <a:srgbClr val="38761D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sp>
        <p:nvSpPr>
          <p:cNvPr id="282" name="Google Shape;282;p39"/>
          <p:cNvSpPr txBox="1"/>
          <p:nvPr/>
        </p:nvSpPr>
        <p:spPr>
          <a:xfrm>
            <a:off x="369700" y="3834575"/>
            <a:ext cx="2106104" cy="27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X경필명조B" panose="02020600000000000000" pitchFamily="18" charset="-127"/>
              <a:ea typeface="DX경필명조B" panose="02020600000000000000" pitchFamily="18" charset="-127"/>
              <a:cs typeface="Calibri"/>
              <a:sym typeface="Calibri"/>
            </a:endParaRPr>
          </a:p>
        </p:txBody>
      </p:sp>
      <p:sp>
        <p:nvSpPr>
          <p:cNvPr id="283" name="Google Shape;283;p39"/>
          <p:cNvSpPr txBox="1"/>
          <p:nvPr/>
        </p:nvSpPr>
        <p:spPr>
          <a:xfrm>
            <a:off x="499882" y="3936967"/>
            <a:ext cx="3424539" cy="4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교내 시설 예약 어플 제작</a:t>
            </a:r>
            <a:endParaRPr sz="2400" b="1" dirty="0">
              <a:solidFill>
                <a:srgbClr val="38761D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D06DE7ED-C0C0-4D77-8EC7-9F4717621A54}"/>
              </a:ext>
            </a:extLst>
          </p:cNvPr>
          <p:cNvSpPr/>
          <p:nvPr/>
        </p:nvSpPr>
        <p:spPr>
          <a:xfrm rot="10800000">
            <a:off x="2077496" y="1675534"/>
            <a:ext cx="233606" cy="211845"/>
          </a:xfrm>
          <a:prstGeom prst="triangl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DA8A1AE9-72DF-4C7A-B993-8A8F18795790}"/>
              </a:ext>
            </a:extLst>
          </p:cNvPr>
          <p:cNvSpPr/>
          <p:nvPr/>
        </p:nvSpPr>
        <p:spPr>
          <a:xfrm rot="10800000">
            <a:off x="2095350" y="2599231"/>
            <a:ext cx="233606" cy="211845"/>
          </a:xfrm>
          <a:prstGeom prst="triangl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E324DBDD-1709-4621-9644-A241AF64FA6D}"/>
              </a:ext>
            </a:extLst>
          </p:cNvPr>
          <p:cNvSpPr/>
          <p:nvPr/>
        </p:nvSpPr>
        <p:spPr>
          <a:xfrm rot="10800000">
            <a:off x="2095350" y="3587376"/>
            <a:ext cx="233606" cy="211845"/>
          </a:xfrm>
          <a:prstGeom prst="triangl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28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8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28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9" grpId="0"/>
      <p:bldP spid="280" grpId="0"/>
      <p:bldP spid="281" grpId="0"/>
      <p:bldP spid="28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/>
        </p:nvSpPr>
        <p:spPr>
          <a:xfrm>
            <a:off x="-1" y="1242053"/>
            <a:ext cx="3223761" cy="496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r>
              <a:rPr lang="ko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학습 장소의 부</a:t>
            </a:r>
            <a:r>
              <a:rPr lang="ko-KR" altLang="en-US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족</a:t>
            </a:r>
            <a:endParaRPr lang="en-US" altLang="ko-KR" sz="2800" b="1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pic>
        <p:nvPicPr>
          <p:cNvPr id="292" name="Google Shape;29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1232">
            <a:off x="4686509" y="1067473"/>
            <a:ext cx="3258847" cy="30437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93" name="Google Shape;293;p40"/>
          <p:cNvSpPr txBox="1"/>
          <p:nvPr/>
        </p:nvSpPr>
        <p:spPr>
          <a:xfrm>
            <a:off x="87956" y="35850"/>
            <a:ext cx="2588499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제안배경 1</a:t>
            </a:r>
            <a:endParaRPr sz="36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sp>
        <p:nvSpPr>
          <p:cNvPr id="294" name="Google Shape;294;p40"/>
          <p:cNvSpPr txBox="1"/>
          <p:nvPr/>
        </p:nvSpPr>
        <p:spPr>
          <a:xfrm>
            <a:off x="2317501" y="245261"/>
            <a:ext cx="2320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학생들의 학습 장소 부족</a:t>
            </a:r>
            <a:endParaRPr sz="1500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295" name="Google Shape;295;p40"/>
          <p:cNvCxnSpPr/>
          <p:nvPr/>
        </p:nvCxnSpPr>
        <p:spPr>
          <a:xfrm rot="10800000" flipH="1">
            <a:off x="-29600" y="680775"/>
            <a:ext cx="4425600" cy="75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98" name="Google Shape;298;p40"/>
          <p:cNvSpPr/>
          <p:nvPr/>
        </p:nvSpPr>
        <p:spPr>
          <a:xfrm rot="10800000">
            <a:off x="7368000" y="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9" name="Google Shape;299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94286" y="4729529"/>
            <a:ext cx="1709524" cy="1809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D973376C-13FA-4C7F-9091-572860BCAF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522799"/>
              </p:ext>
            </p:extLst>
          </p:nvPr>
        </p:nvGraphicFramePr>
        <p:xfrm>
          <a:off x="423482" y="2129703"/>
          <a:ext cx="3425566" cy="27103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12" name="Google Shape;295;p40">
            <a:extLst>
              <a:ext uri="{FF2B5EF4-FFF2-40B4-BE49-F238E27FC236}">
                <a16:creationId xmlns:a16="http://schemas.microsoft.com/office/drawing/2014/main" id="{3AB6677D-9E23-4E74-868E-763A26888A2F}"/>
              </a:ext>
            </a:extLst>
          </p:cNvPr>
          <p:cNvCxnSpPr>
            <a:cxnSpLocks/>
          </p:cNvCxnSpPr>
          <p:nvPr/>
        </p:nvCxnSpPr>
        <p:spPr>
          <a:xfrm>
            <a:off x="0" y="1825198"/>
            <a:ext cx="2994286" cy="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0"/>
          <p:cNvSpPr txBox="1"/>
          <p:nvPr/>
        </p:nvSpPr>
        <p:spPr>
          <a:xfrm>
            <a:off x="87956" y="35850"/>
            <a:ext cx="2588499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제안배경 1</a:t>
            </a:r>
            <a:endParaRPr sz="36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sp>
        <p:nvSpPr>
          <p:cNvPr id="294" name="Google Shape;294;p40"/>
          <p:cNvSpPr txBox="1"/>
          <p:nvPr/>
        </p:nvSpPr>
        <p:spPr>
          <a:xfrm>
            <a:off x="2317501" y="245261"/>
            <a:ext cx="2320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학생들의 학습 장소 부족</a:t>
            </a:r>
            <a:endParaRPr sz="1500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295" name="Google Shape;295;p40"/>
          <p:cNvCxnSpPr/>
          <p:nvPr/>
        </p:nvCxnSpPr>
        <p:spPr>
          <a:xfrm rot="10800000" flipH="1">
            <a:off x="-29600" y="680775"/>
            <a:ext cx="4425600" cy="75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96" name="Google Shape;29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8919" y="820901"/>
            <a:ext cx="1799431" cy="3641825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</p:pic>
      <p:sp>
        <p:nvSpPr>
          <p:cNvPr id="298" name="Google Shape;298;p40"/>
          <p:cNvSpPr/>
          <p:nvPr/>
        </p:nvSpPr>
        <p:spPr>
          <a:xfrm rot="10800000">
            <a:off x="7368000" y="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9" name="Google Shape;299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94286" y="4729529"/>
            <a:ext cx="1709524" cy="18095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291;p40">
            <a:extLst>
              <a:ext uri="{FF2B5EF4-FFF2-40B4-BE49-F238E27FC236}">
                <a16:creationId xmlns:a16="http://schemas.microsoft.com/office/drawing/2014/main" id="{64A95830-C4E5-4A19-8D9A-2749DE509A85}"/>
              </a:ext>
            </a:extLst>
          </p:cNvPr>
          <p:cNvSpPr txBox="1"/>
          <p:nvPr/>
        </p:nvSpPr>
        <p:spPr>
          <a:xfrm>
            <a:off x="-1" y="1242054"/>
            <a:ext cx="3410646" cy="473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altLang="en-US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r>
              <a:rPr lang="ko-KR" altLang="en-US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빈 자리 정보의 부재</a:t>
            </a:r>
            <a:endParaRPr lang="en-US" altLang="ko-KR" sz="2800" b="1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12" name="Google Shape;295;p40">
            <a:extLst>
              <a:ext uri="{FF2B5EF4-FFF2-40B4-BE49-F238E27FC236}">
                <a16:creationId xmlns:a16="http://schemas.microsoft.com/office/drawing/2014/main" id="{8DC14234-5657-461C-9623-EEF8E9865C8F}"/>
              </a:ext>
            </a:extLst>
          </p:cNvPr>
          <p:cNvCxnSpPr>
            <a:cxnSpLocks/>
          </p:cNvCxnSpPr>
          <p:nvPr/>
        </p:nvCxnSpPr>
        <p:spPr>
          <a:xfrm>
            <a:off x="-1" y="1838547"/>
            <a:ext cx="3410646" cy="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EC56C479-D6D5-4884-81E2-C9892BE4D9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4570" y="2663295"/>
            <a:ext cx="1799431" cy="179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92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29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1"/>
          <p:cNvSpPr txBox="1"/>
          <p:nvPr/>
        </p:nvSpPr>
        <p:spPr>
          <a:xfrm>
            <a:off x="114654" y="40509"/>
            <a:ext cx="2735337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제안 배경 2</a:t>
            </a:r>
            <a:endParaRPr sz="36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sp>
        <p:nvSpPr>
          <p:cNvPr id="305" name="Google Shape;305;p41"/>
          <p:cNvSpPr txBox="1"/>
          <p:nvPr/>
        </p:nvSpPr>
        <p:spPr>
          <a:xfrm>
            <a:off x="2599503" y="265063"/>
            <a:ext cx="3434202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dk1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빈 공간 활용 시스템 개발의 요구</a:t>
            </a:r>
            <a:endParaRPr sz="1500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306" name="Google Shape;306;p41"/>
          <p:cNvCxnSpPr>
            <a:cxnSpLocks/>
          </p:cNvCxnSpPr>
          <p:nvPr/>
        </p:nvCxnSpPr>
        <p:spPr>
          <a:xfrm flipV="1">
            <a:off x="-29600" y="683103"/>
            <a:ext cx="5649489" cy="5172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07" name="Google Shape;30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954" y="1134303"/>
            <a:ext cx="3747650" cy="35339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08" name="Google Shape;308;p41"/>
          <p:cNvSpPr/>
          <p:nvPr/>
        </p:nvSpPr>
        <p:spPr>
          <a:xfrm>
            <a:off x="0" y="356805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1" name="Google Shape;311;p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94286" y="4729529"/>
            <a:ext cx="1709524" cy="1809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" name="다이어그램 10">
            <a:extLst>
              <a:ext uri="{FF2B5EF4-FFF2-40B4-BE49-F238E27FC236}">
                <a16:creationId xmlns:a16="http://schemas.microsoft.com/office/drawing/2014/main" id="{BE46EE0A-3D58-48F5-BECD-119CBDBA0F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7114399"/>
              </p:ext>
            </p:extLst>
          </p:nvPr>
        </p:nvGraphicFramePr>
        <p:xfrm>
          <a:off x="4918430" y="2118564"/>
          <a:ext cx="3431950" cy="2701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2" name="Google Shape;291;p40">
            <a:extLst>
              <a:ext uri="{FF2B5EF4-FFF2-40B4-BE49-F238E27FC236}">
                <a16:creationId xmlns:a16="http://schemas.microsoft.com/office/drawing/2014/main" id="{6DA50D08-2771-4BBC-8DEE-C0C315CEE701}"/>
              </a:ext>
            </a:extLst>
          </p:cNvPr>
          <p:cNvSpPr txBox="1"/>
          <p:nvPr/>
        </p:nvSpPr>
        <p:spPr>
          <a:xfrm>
            <a:off x="6033705" y="1007202"/>
            <a:ext cx="2996829" cy="5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r>
              <a:rPr lang="ko-KR" altLang="en-US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많은 사용량 기대</a:t>
            </a:r>
            <a:endParaRPr lang="en-US" altLang="ko-KR" sz="2800" b="1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13" name="Google Shape;295;p40">
            <a:extLst>
              <a:ext uri="{FF2B5EF4-FFF2-40B4-BE49-F238E27FC236}">
                <a16:creationId xmlns:a16="http://schemas.microsoft.com/office/drawing/2014/main" id="{38C5C4DC-2457-4E8E-8AB2-4E708FC99E8E}"/>
              </a:ext>
            </a:extLst>
          </p:cNvPr>
          <p:cNvCxnSpPr>
            <a:cxnSpLocks/>
          </p:cNvCxnSpPr>
          <p:nvPr/>
        </p:nvCxnSpPr>
        <p:spPr>
          <a:xfrm flipH="1">
            <a:off x="6200567" y="1582702"/>
            <a:ext cx="2943433" cy="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24082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1"/>
          <p:cNvSpPr txBox="1"/>
          <p:nvPr/>
        </p:nvSpPr>
        <p:spPr>
          <a:xfrm>
            <a:off x="114654" y="40509"/>
            <a:ext cx="2735337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dirty="0"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제안 배경 2</a:t>
            </a:r>
            <a:endParaRPr sz="3600" dirty="0"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sp>
        <p:nvSpPr>
          <p:cNvPr id="305" name="Google Shape;305;p41"/>
          <p:cNvSpPr txBox="1"/>
          <p:nvPr/>
        </p:nvSpPr>
        <p:spPr>
          <a:xfrm>
            <a:off x="2599503" y="265063"/>
            <a:ext cx="3434202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dk1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빈 공간 활용 시스템 개발의 요구</a:t>
            </a:r>
            <a:endParaRPr sz="1500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306" name="Google Shape;306;p41"/>
          <p:cNvCxnSpPr>
            <a:cxnSpLocks/>
          </p:cNvCxnSpPr>
          <p:nvPr/>
        </p:nvCxnSpPr>
        <p:spPr>
          <a:xfrm flipV="1">
            <a:off x="-29600" y="683103"/>
            <a:ext cx="5649489" cy="5172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08" name="Google Shape;308;p41"/>
          <p:cNvSpPr/>
          <p:nvPr/>
        </p:nvSpPr>
        <p:spPr>
          <a:xfrm>
            <a:off x="0" y="356805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41"/>
          <p:cNvSpPr txBox="1"/>
          <p:nvPr/>
        </p:nvSpPr>
        <p:spPr>
          <a:xfrm>
            <a:off x="6360753" y="1992532"/>
            <a:ext cx="2556315" cy="1792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ko" sz="2000" b="1" dirty="0">
                <a:solidFill>
                  <a:srgbClr val="38761D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대면식 허락 </a:t>
            </a:r>
            <a:r>
              <a:rPr lang="ko" sz="2000" b="1" dirty="0">
                <a:solidFill>
                  <a:schemeClr val="dk1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부적절</a:t>
            </a:r>
            <a:endParaRPr lang="en-US" altLang="ko" sz="2000" b="1" dirty="0">
              <a:solidFill>
                <a:schemeClr val="dk1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101600" lvl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endParaRPr sz="2000" b="1" dirty="0">
              <a:solidFill>
                <a:schemeClr val="dk1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000" b="1" dirty="0">
                <a:solidFill>
                  <a:schemeClr val="dk1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비대면 예약 어플 개발</a:t>
            </a:r>
            <a:endParaRPr sz="2000" b="1" dirty="0">
              <a:solidFill>
                <a:schemeClr val="dk1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pic>
        <p:nvPicPr>
          <p:cNvPr id="311" name="Google Shape;311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94286" y="4729529"/>
            <a:ext cx="1709524" cy="18095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291;p40">
            <a:extLst>
              <a:ext uri="{FF2B5EF4-FFF2-40B4-BE49-F238E27FC236}">
                <a16:creationId xmlns:a16="http://schemas.microsoft.com/office/drawing/2014/main" id="{6DA50D08-2771-4BBC-8DEE-C0C315CEE701}"/>
              </a:ext>
            </a:extLst>
          </p:cNvPr>
          <p:cNvSpPr txBox="1"/>
          <p:nvPr/>
        </p:nvSpPr>
        <p:spPr>
          <a:xfrm>
            <a:off x="6033705" y="507075"/>
            <a:ext cx="2996829" cy="5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</a:t>
            </a:r>
            <a:r>
              <a:rPr lang="ko-KR" altLang="en-US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코로나</a:t>
            </a:r>
            <a:r>
              <a:rPr lang="en-US" altLang="ko-KR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/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사회적 거리두기</a:t>
            </a:r>
            <a:endParaRPr lang="en-US" altLang="ko-KR" sz="2800" b="1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13" name="Google Shape;295;p40">
            <a:extLst>
              <a:ext uri="{FF2B5EF4-FFF2-40B4-BE49-F238E27FC236}">
                <a16:creationId xmlns:a16="http://schemas.microsoft.com/office/drawing/2014/main" id="{38C5C4DC-2457-4E8E-8AB2-4E708FC99E8E}"/>
              </a:ext>
            </a:extLst>
          </p:cNvPr>
          <p:cNvCxnSpPr>
            <a:cxnSpLocks/>
          </p:cNvCxnSpPr>
          <p:nvPr/>
        </p:nvCxnSpPr>
        <p:spPr>
          <a:xfrm flipH="1">
            <a:off x="6200567" y="1582702"/>
            <a:ext cx="2943433" cy="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EEA0841D-FF46-4AF2-A6A9-999C2C495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000" y="1992130"/>
            <a:ext cx="1672619" cy="167261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9D41B38-3CF6-4BF5-8ED7-9D2A4F0C88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1043" y="2033952"/>
            <a:ext cx="1792754" cy="1792754"/>
          </a:xfrm>
          <a:prstGeom prst="rect">
            <a:avLst/>
          </a:prstGeom>
        </p:spPr>
      </p:pic>
      <p:sp>
        <p:nvSpPr>
          <p:cNvPr id="27" name="이등변 삼각형 26">
            <a:extLst>
              <a:ext uri="{FF2B5EF4-FFF2-40B4-BE49-F238E27FC236}">
                <a16:creationId xmlns:a16="http://schemas.microsoft.com/office/drawing/2014/main" id="{6B2F8EAD-8C0C-4AF7-AFCF-111381E74C63}"/>
              </a:ext>
            </a:extLst>
          </p:cNvPr>
          <p:cNvSpPr/>
          <p:nvPr/>
        </p:nvSpPr>
        <p:spPr>
          <a:xfrm rot="10800000">
            <a:off x="7522107" y="2828440"/>
            <a:ext cx="233606" cy="211845"/>
          </a:xfrm>
          <a:prstGeom prst="triangl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 uiExpand="1" build="p"/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323;p42">
            <a:extLst>
              <a:ext uri="{FF2B5EF4-FFF2-40B4-BE49-F238E27FC236}">
                <a16:creationId xmlns:a16="http://schemas.microsoft.com/office/drawing/2014/main" id="{844C5383-EB0F-42E9-9FF5-7181DB0A9EFC}"/>
              </a:ext>
            </a:extLst>
          </p:cNvPr>
          <p:cNvSpPr txBox="1"/>
          <p:nvPr/>
        </p:nvSpPr>
        <p:spPr>
          <a:xfrm>
            <a:off x="2732042" y="3051702"/>
            <a:ext cx="2463043" cy="73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ko-KR" altLang="en-US" sz="18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예약 공간의 </a:t>
            </a:r>
            <a:endParaRPr lang="en-US" altLang="ko-KR" sz="1800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ko-KR" altLang="en-US" sz="1800" b="1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설비</a:t>
            </a:r>
            <a:r>
              <a:rPr lang="en-US" altLang="ko-KR" sz="1800" b="1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/ </a:t>
            </a:r>
            <a:r>
              <a:rPr lang="ko-KR" altLang="en-US" sz="1800" b="1" i="0" u="none" strike="noStrike" cap="none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면적 </a:t>
            </a:r>
            <a:r>
              <a:rPr lang="en-US" altLang="ko-KR" sz="1800" b="1" i="0" u="none" strike="noStrike" cap="none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/ </a:t>
            </a:r>
            <a:r>
              <a:rPr lang="ko-KR" altLang="en-US" sz="1800" b="1" i="0" u="none" strike="noStrike" cap="none" dirty="0">
                <a:solidFill>
                  <a:schemeClr val="accent3">
                    <a:lumMod val="75000"/>
                  </a:schemeClr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용도 </a:t>
            </a:r>
            <a:endParaRPr lang="en-US" altLang="ko-KR" sz="1800" b="1" i="0" u="none" strike="noStrike" cap="none" dirty="0">
              <a:solidFill>
                <a:schemeClr val="accent3">
                  <a:lumMod val="75000"/>
                </a:schemeClr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ko-KR" altLang="en-US" sz="1800" b="0" i="0" u="none" strike="noStrike" cap="none" dirty="0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정보 제공</a:t>
            </a:r>
            <a:endParaRPr sz="1800" b="0" i="0" u="none" strike="noStrike" cap="none" dirty="0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316" name="Google Shape;316;p42"/>
          <p:cNvCxnSpPr>
            <a:stCxn id="317" idx="2"/>
            <a:endCxn id="318" idx="2"/>
          </p:cNvCxnSpPr>
          <p:nvPr/>
        </p:nvCxnSpPr>
        <p:spPr>
          <a:xfrm rot="10800000">
            <a:off x="780893" y="1926500"/>
            <a:ext cx="1339200" cy="2003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7" name="Google Shape;317;p42"/>
          <p:cNvSpPr/>
          <p:nvPr/>
        </p:nvSpPr>
        <p:spPr>
          <a:xfrm rot="-7421404">
            <a:off x="1994809" y="3782564"/>
            <a:ext cx="161168" cy="161171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42"/>
          <p:cNvSpPr/>
          <p:nvPr/>
        </p:nvSpPr>
        <p:spPr>
          <a:xfrm rot="-7424148">
            <a:off x="1696692" y="3320222"/>
            <a:ext cx="104256" cy="113101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2"/>
          <p:cNvSpPr/>
          <p:nvPr/>
        </p:nvSpPr>
        <p:spPr>
          <a:xfrm rot="-7424148">
            <a:off x="1361926" y="2819290"/>
            <a:ext cx="104256" cy="113101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42"/>
          <p:cNvSpPr/>
          <p:nvPr/>
        </p:nvSpPr>
        <p:spPr>
          <a:xfrm rot="-7424148">
            <a:off x="1027160" y="2318359"/>
            <a:ext cx="104256" cy="113101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42"/>
          <p:cNvSpPr txBox="1"/>
          <p:nvPr/>
        </p:nvSpPr>
        <p:spPr>
          <a:xfrm>
            <a:off x="1984699" y="292275"/>
            <a:ext cx="2112269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ko" sz="1500" b="0" i="0" u="none" strike="noStrike" cap="none" dirty="0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어플리케이션 상세 구현</a:t>
            </a:r>
            <a:endParaRPr sz="1500" b="0" i="0" u="none" strike="noStrike" cap="none" dirty="0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324" name="Google Shape;324;p42"/>
          <p:cNvCxnSpPr/>
          <p:nvPr/>
        </p:nvCxnSpPr>
        <p:spPr>
          <a:xfrm rot="10800000" flipH="1">
            <a:off x="-29600" y="673575"/>
            <a:ext cx="4026000" cy="147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oval" w="med" len="med"/>
          </a:ln>
        </p:spPr>
      </p:cxnSp>
      <p:pic>
        <p:nvPicPr>
          <p:cNvPr id="325" name="Google Shape;325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292263"/>
            <a:ext cx="2990850" cy="2238375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49803"/>
              </a:srgbClr>
            </a:outerShdw>
          </a:effectLst>
        </p:spPr>
      </p:pic>
      <p:cxnSp>
        <p:nvCxnSpPr>
          <p:cNvPr id="326" name="Google Shape;326;p42"/>
          <p:cNvCxnSpPr/>
          <p:nvPr/>
        </p:nvCxnSpPr>
        <p:spPr>
          <a:xfrm flipH="1">
            <a:off x="-22195" y="1856275"/>
            <a:ext cx="803100" cy="8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8" name="Google Shape;318;p42"/>
          <p:cNvSpPr/>
          <p:nvPr/>
        </p:nvSpPr>
        <p:spPr>
          <a:xfrm rot="-7421404">
            <a:off x="655745" y="1778837"/>
            <a:ext cx="161168" cy="161171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7" name="Google Shape;327;p42"/>
          <p:cNvCxnSpPr/>
          <p:nvPr/>
        </p:nvCxnSpPr>
        <p:spPr>
          <a:xfrm flipH="1">
            <a:off x="725850" y="1095300"/>
            <a:ext cx="695100" cy="7698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8" name="Google Shape;328;p42"/>
          <p:cNvCxnSpPr/>
          <p:nvPr/>
        </p:nvCxnSpPr>
        <p:spPr>
          <a:xfrm rot="10800000">
            <a:off x="1413625" y="1095200"/>
            <a:ext cx="2945400" cy="75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9" name="Google Shape;329;p42"/>
          <p:cNvSpPr/>
          <p:nvPr/>
        </p:nvSpPr>
        <p:spPr>
          <a:xfrm rot="-7421404">
            <a:off x="4279095" y="1018362"/>
            <a:ext cx="161168" cy="161171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0" name="Google Shape;330;p42"/>
          <p:cNvCxnSpPr/>
          <p:nvPr/>
        </p:nvCxnSpPr>
        <p:spPr>
          <a:xfrm flipH="1">
            <a:off x="2084575" y="3075675"/>
            <a:ext cx="695100" cy="7698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31" name="Google Shape;331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70525" y="2668251"/>
            <a:ext cx="3156679" cy="2061275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49803"/>
              </a:srgbClr>
            </a:outerShdw>
          </a:effectLst>
        </p:spPr>
      </p:pic>
      <p:cxnSp>
        <p:nvCxnSpPr>
          <p:cNvPr id="332" name="Google Shape;332;p42"/>
          <p:cNvCxnSpPr/>
          <p:nvPr/>
        </p:nvCxnSpPr>
        <p:spPr>
          <a:xfrm rot="10800000">
            <a:off x="2764765" y="3068153"/>
            <a:ext cx="2509800" cy="75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3" name="Google Shape;333;p42"/>
          <p:cNvSpPr/>
          <p:nvPr/>
        </p:nvSpPr>
        <p:spPr>
          <a:xfrm rot="-7421404">
            <a:off x="5178620" y="2991312"/>
            <a:ext cx="161168" cy="161171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4" name="Google Shape;334;p4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94286" y="4729529"/>
            <a:ext cx="1714286" cy="180952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2"/>
          <p:cNvSpPr/>
          <p:nvPr/>
        </p:nvSpPr>
        <p:spPr>
          <a:xfrm>
            <a:off x="0" y="355975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373;p43">
            <a:extLst>
              <a:ext uri="{FF2B5EF4-FFF2-40B4-BE49-F238E27FC236}">
                <a16:creationId xmlns:a16="http://schemas.microsoft.com/office/drawing/2014/main" id="{77D888B1-9550-4FF9-A65F-AD69FF025668}"/>
              </a:ext>
            </a:extLst>
          </p:cNvPr>
          <p:cNvSpPr txBox="1"/>
          <p:nvPr/>
        </p:nvSpPr>
        <p:spPr>
          <a:xfrm>
            <a:off x="54145" y="59773"/>
            <a:ext cx="2320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ko" sz="3600" b="0" i="0" u="none" strike="noStrike" cap="none" dirty="0">
                <a:solidFill>
                  <a:srgbClr val="000000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제안 내용</a:t>
            </a:r>
            <a:endParaRPr sz="3600" b="0" i="0" u="none" strike="noStrike" cap="none" dirty="0">
              <a:solidFill>
                <a:srgbClr val="000000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sp>
        <p:nvSpPr>
          <p:cNvPr id="23" name="Google Shape;323;p42">
            <a:extLst>
              <a:ext uri="{FF2B5EF4-FFF2-40B4-BE49-F238E27FC236}">
                <a16:creationId xmlns:a16="http://schemas.microsoft.com/office/drawing/2014/main" id="{862BDCF8-A637-4934-91E9-54DCF419EAEE}"/>
              </a:ext>
            </a:extLst>
          </p:cNvPr>
          <p:cNvSpPr txBox="1"/>
          <p:nvPr/>
        </p:nvSpPr>
        <p:spPr>
          <a:xfrm>
            <a:off x="1792209" y="1083035"/>
            <a:ext cx="2463043" cy="73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ko-KR" altLang="en-US" sz="18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사용 가능한 공간</a:t>
            </a:r>
            <a:endParaRPr lang="en-US" altLang="ko-KR" sz="1800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altLang="ko-KR" sz="18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&amp; </a:t>
            </a:r>
            <a:r>
              <a:rPr lang="ko-KR" altLang="en-US" sz="1800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날짜 별 정보 제공</a:t>
            </a:r>
            <a:endParaRPr sz="1800" b="0" i="0" u="none" strike="noStrike" cap="none" dirty="0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29" grpId="0" animBg="1"/>
      <p:bldP spid="333" grpId="0" animBg="1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3"/>
          <p:cNvSpPr/>
          <p:nvPr/>
        </p:nvSpPr>
        <p:spPr>
          <a:xfrm>
            <a:off x="0" y="3559750"/>
            <a:ext cx="1776000" cy="1583700"/>
          </a:xfrm>
          <a:prstGeom prst="rtTriangl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1" name="Google Shape;341;p43"/>
          <p:cNvCxnSpPr>
            <a:stCxn id="342" idx="7"/>
          </p:cNvCxnSpPr>
          <p:nvPr/>
        </p:nvCxnSpPr>
        <p:spPr>
          <a:xfrm flipH="1">
            <a:off x="-29697" y="3415556"/>
            <a:ext cx="1600500" cy="1059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43" name="Google Shape;343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0653" y="969874"/>
            <a:ext cx="1113901" cy="2174175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49803"/>
              </a:srgbClr>
            </a:outerShdw>
          </a:effectLst>
        </p:spPr>
      </p:pic>
      <p:pic>
        <p:nvPicPr>
          <p:cNvPr id="344" name="Google Shape;344;p4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33770" y="973446"/>
            <a:ext cx="1113901" cy="2174186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49803"/>
              </a:srgbClr>
            </a:outerShdw>
          </a:effectLst>
        </p:spPr>
      </p:pic>
      <p:pic>
        <p:nvPicPr>
          <p:cNvPr id="345" name="Google Shape;345;p4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26550" y="973450"/>
            <a:ext cx="1142086" cy="2174174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49803"/>
              </a:srgbClr>
            </a:outerShdw>
          </a:effectLst>
        </p:spPr>
      </p:pic>
      <p:pic>
        <p:nvPicPr>
          <p:cNvPr id="346" name="Google Shape;346;p4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040275" y="973450"/>
            <a:ext cx="1113901" cy="2174174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49803"/>
              </a:srgbClr>
            </a:outerShdw>
          </a:effectLst>
        </p:spPr>
      </p:pic>
      <p:pic>
        <p:nvPicPr>
          <p:cNvPr id="347" name="Google Shape;347;p4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547500" y="969875"/>
            <a:ext cx="1113901" cy="2174174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49803"/>
              </a:srgbClr>
            </a:outerShdw>
          </a:effectLst>
        </p:spPr>
      </p:pic>
      <p:cxnSp>
        <p:nvCxnSpPr>
          <p:cNvPr id="348" name="Google Shape;348;p43"/>
          <p:cNvCxnSpPr/>
          <p:nvPr/>
        </p:nvCxnSpPr>
        <p:spPr>
          <a:xfrm>
            <a:off x="1546750" y="3455600"/>
            <a:ext cx="60687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2" name="Google Shape;342;p43"/>
          <p:cNvSpPr/>
          <p:nvPr/>
        </p:nvSpPr>
        <p:spPr>
          <a:xfrm>
            <a:off x="1483997" y="3400223"/>
            <a:ext cx="101700" cy="104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43"/>
          <p:cNvSpPr/>
          <p:nvPr/>
        </p:nvSpPr>
        <p:spPr>
          <a:xfrm>
            <a:off x="3054594" y="3400223"/>
            <a:ext cx="101700" cy="104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43"/>
          <p:cNvSpPr/>
          <p:nvPr/>
        </p:nvSpPr>
        <p:spPr>
          <a:xfrm>
            <a:off x="4578594" y="3400223"/>
            <a:ext cx="101700" cy="104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43"/>
          <p:cNvSpPr/>
          <p:nvPr/>
        </p:nvSpPr>
        <p:spPr>
          <a:xfrm>
            <a:off x="6055997" y="3400223"/>
            <a:ext cx="101700" cy="104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43"/>
          <p:cNvSpPr/>
          <p:nvPr/>
        </p:nvSpPr>
        <p:spPr>
          <a:xfrm>
            <a:off x="7550394" y="3400223"/>
            <a:ext cx="101700" cy="104700"/>
          </a:xfrm>
          <a:prstGeom prst="ellipse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43"/>
          <p:cNvSpPr/>
          <p:nvPr/>
        </p:nvSpPr>
        <p:spPr>
          <a:xfrm>
            <a:off x="1918998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43"/>
          <p:cNvSpPr/>
          <p:nvPr/>
        </p:nvSpPr>
        <p:spPr>
          <a:xfrm>
            <a:off x="2299998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43"/>
          <p:cNvSpPr/>
          <p:nvPr/>
        </p:nvSpPr>
        <p:spPr>
          <a:xfrm>
            <a:off x="2680998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43"/>
          <p:cNvSpPr/>
          <p:nvPr/>
        </p:nvSpPr>
        <p:spPr>
          <a:xfrm>
            <a:off x="3442998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43"/>
          <p:cNvSpPr/>
          <p:nvPr/>
        </p:nvSpPr>
        <p:spPr>
          <a:xfrm>
            <a:off x="3823998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43"/>
          <p:cNvSpPr/>
          <p:nvPr/>
        </p:nvSpPr>
        <p:spPr>
          <a:xfrm>
            <a:off x="4204998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43"/>
          <p:cNvSpPr/>
          <p:nvPr/>
        </p:nvSpPr>
        <p:spPr>
          <a:xfrm>
            <a:off x="4966998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43"/>
          <p:cNvSpPr/>
          <p:nvPr/>
        </p:nvSpPr>
        <p:spPr>
          <a:xfrm>
            <a:off x="5303594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43"/>
          <p:cNvSpPr/>
          <p:nvPr/>
        </p:nvSpPr>
        <p:spPr>
          <a:xfrm>
            <a:off x="5652798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43"/>
          <p:cNvSpPr/>
          <p:nvPr/>
        </p:nvSpPr>
        <p:spPr>
          <a:xfrm>
            <a:off x="6490998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43"/>
          <p:cNvSpPr/>
          <p:nvPr/>
        </p:nvSpPr>
        <p:spPr>
          <a:xfrm>
            <a:off x="6849796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43"/>
          <p:cNvSpPr/>
          <p:nvPr/>
        </p:nvSpPr>
        <p:spPr>
          <a:xfrm>
            <a:off x="7184199" y="3415026"/>
            <a:ext cx="65700" cy="732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65" name="Google Shape;365;p43"/>
          <p:cNvCxnSpPr>
            <a:endCxn id="366" idx="0"/>
          </p:cNvCxnSpPr>
          <p:nvPr/>
        </p:nvCxnSpPr>
        <p:spPr>
          <a:xfrm flipH="1">
            <a:off x="2701500" y="3455681"/>
            <a:ext cx="426300" cy="2787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6" name="Google Shape;366;p43"/>
          <p:cNvSpPr txBox="1"/>
          <p:nvPr/>
        </p:nvSpPr>
        <p:spPr>
          <a:xfrm>
            <a:off x="2144550" y="3734381"/>
            <a:ext cx="1113900" cy="731700"/>
          </a:xfrm>
          <a:prstGeom prst="rect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MY KNU</a:t>
            </a:r>
            <a:endParaRPr sz="1100" b="1" i="0" u="none" strike="noStrike" cap="none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로그인 시스템</a:t>
            </a:r>
            <a:endParaRPr sz="1100" b="1" i="0" u="none" strike="noStrike" cap="none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차용</a:t>
            </a:r>
            <a:endParaRPr sz="1100" b="1" i="0" u="none" strike="noStrike" cap="none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367" name="Google Shape;367;p43"/>
          <p:cNvCxnSpPr>
            <a:endCxn id="368" idx="0"/>
          </p:cNvCxnSpPr>
          <p:nvPr/>
        </p:nvCxnSpPr>
        <p:spPr>
          <a:xfrm>
            <a:off x="6113448" y="3455538"/>
            <a:ext cx="137700" cy="2844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8" name="Google Shape;368;p43"/>
          <p:cNvSpPr txBox="1"/>
          <p:nvPr/>
        </p:nvSpPr>
        <p:spPr>
          <a:xfrm>
            <a:off x="5694198" y="3739938"/>
            <a:ext cx="1113900" cy="731700"/>
          </a:xfrm>
          <a:prstGeom prst="rect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MY KNU</a:t>
            </a:r>
            <a:endParaRPr sz="1100" b="1" i="0" u="none" strike="noStrike" cap="none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QR 보안</a:t>
            </a:r>
            <a:endParaRPr sz="1100" b="1" i="0" u="none" strike="noStrike" cap="none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시스템 차용</a:t>
            </a:r>
            <a:endParaRPr sz="1100" b="1" i="0" u="none" strike="noStrike" cap="none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369" name="Google Shape;369;p43"/>
          <p:cNvCxnSpPr/>
          <p:nvPr/>
        </p:nvCxnSpPr>
        <p:spPr>
          <a:xfrm>
            <a:off x="7627973" y="3455600"/>
            <a:ext cx="291900" cy="2910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0" name="Google Shape;370;p43"/>
          <p:cNvSpPr txBox="1"/>
          <p:nvPr/>
        </p:nvSpPr>
        <p:spPr>
          <a:xfrm>
            <a:off x="7915019" y="3282887"/>
            <a:ext cx="1113900" cy="731700"/>
          </a:xfrm>
          <a:prstGeom prst="rect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도면 표시</a:t>
            </a:r>
            <a:endParaRPr sz="1100" b="1" i="0" u="none" strike="noStrike" cap="none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&amp;</a:t>
            </a:r>
            <a:endParaRPr sz="1100" b="1" i="0" u="none" strike="noStrike" cap="none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100" b="1" i="0" u="none" strike="noStrike" cap="none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좌석 예약 가능</a:t>
            </a:r>
            <a:endParaRPr sz="1100" b="1" i="0" u="none" strike="noStrike" cap="none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371" name="Google Shape;371;p43"/>
          <p:cNvCxnSpPr>
            <a:endCxn id="372" idx="0"/>
          </p:cNvCxnSpPr>
          <p:nvPr/>
        </p:nvCxnSpPr>
        <p:spPr>
          <a:xfrm flipH="1">
            <a:off x="4591848" y="3452570"/>
            <a:ext cx="29100" cy="2883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2" name="Google Shape;372;p43"/>
          <p:cNvSpPr txBox="1"/>
          <p:nvPr/>
        </p:nvSpPr>
        <p:spPr>
          <a:xfrm>
            <a:off x="4034898" y="3740870"/>
            <a:ext cx="1113900" cy="731700"/>
          </a:xfrm>
          <a:prstGeom prst="rect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altLang="en-US" sz="11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 위치</a:t>
            </a:r>
            <a:endParaRPr lang="en-US" altLang="ko-KR" sz="1100" b="1" dirty="0"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1" i="0" u="none" strike="noStrike" cap="none" dirty="0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&amp;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altLang="en-US" sz="1100" b="1" i="0" u="none" strike="noStrike" cap="none" dirty="0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유의 </a:t>
            </a:r>
            <a:r>
              <a:rPr lang="ko-KR" altLang="en-US" sz="1100" b="1" dirty="0"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사항 제공</a:t>
            </a:r>
            <a:endParaRPr sz="1100" b="1" i="0" u="none" strike="noStrike" cap="none" dirty="0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sp>
        <p:nvSpPr>
          <p:cNvPr id="373" name="Google Shape;373;p43"/>
          <p:cNvSpPr txBox="1"/>
          <p:nvPr/>
        </p:nvSpPr>
        <p:spPr>
          <a:xfrm>
            <a:off x="54145" y="59773"/>
            <a:ext cx="23208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ko" sz="3600" b="0" i="0" u="none" strike="noStrike" cap="none" dirty="0">
                <a:solidFill>
                  <a:srgbClr val="000000"/>
                </a:solidFill>
                <a:latin typeface="타이포_스톰 B" panose="02020503020101020101" pitchFamily="18" charset="-127"/>
                <a:ea typeface="타이포_스톰 B" panose="02020503020101020101" pitchFamily="18" charset="-127"/>
                <a:cs typeface="Jua"/>
                <a:sym typeface="Jua"/>
              </a:rPr>
              <a:t>제안 내용</a:t>
            </a:r>
            <a:endParaRPr sz="3600" b="0" i="0" u="none" strike="noStrike" cap="none" dirty="0">
              <a:solidFill>
                <a:srgbClr val="000000"/>
              </a:solidFill>
              <a:latin typeface="타이포_스톰 B" panose="02020503020101020101" pitchFamily="18" charset="-127"/>
              <a:ea typeface="타이포_스톰 B" panose="02020503020101020101" pitchFamily="18" charset="-127"/>
              <a:cs typeface="Jua"/>
              <a:sym typeface="Jua"/>
            </a:endParaRPr>
          </a:p>
        </p:txBody>
      </p:sp>
      <p:sp>
        <p:nvSpPr>
          <p:cNvPr id="374" name="Google Shape;374;p43"/>
          <p:cNvSpPr txBox="1"/>
          <p:nvPr/>
        </p:nvSpPr>
        <p:spPr>
          <a:xfrm>
            <a:off x="1984700" y="292275"/>
            <a:ext cx="2285998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ko" sz="1500" b="0" i="0" u="none" strike="noStrike" cap="none" dirty="0">
                <a:solidFill>
                  <a:srgbClr val="000000"/>
                </a:solidFill>
                <a:latin typeface="DX경필명조B" panose="02020600000000000000" pitchFamily="18" charset="-127"/>
                <a:ea typeface="DX경필명조B" panose="02020600000000000000" pitchFamily="18" charset="-127"/>
                <a:cs typeface="Jua"/>
                <a:sym typeface="Jua"/>
              </a:rPr>
              <a:t>어플리케이션 상세 구현</a:t>
            </a:r>
            <a:endParaRPr sz="1500" b="0" i="0" u="none" strike="noStrike" cap="none" dirty="0">
              <a:solidFill>
                <a:srgbClr val="000000"/>
              </a:solidFill>
              <a:latin typeface="DX경필명조B" panose="02020600000000000000" pitchFamily="18" charset="-127"/>
              <a:ea typeface="DX경필명조B" panose="02020600000000000000" pitchFamily="18" charset="-127"/>
              <a:cs typeface="Jua"/>
              <a:sym typeface="Jua"/>
            </a:endParaRPr>
          </a:p>
        </p:txBody>
      </p:sp>
      <p:cxnSp>
        <p:nvCxnSpPr>
          <p:cNvPr id="375" name="Google Shape;375;p43"/>
          <p:cNvCxnSpPr/>
          <p:nvPr/>
        </p:nvCxnSpPr>
        <p:spPr>
          <a:xfrm rot="10800000" flipH="1">
            <a:off x="-29600" y="673575"/>
            <a:ext cx="4026000" cy="147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oval" w="med" len="med"/>
          </a:ln>
        </p:spPr>
      </p:cxnSp>
      <p:pic>
        <p:nvPicPr>
          <p:cNvPr id="376" name="Google Shape;376;p4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994286" y="4729529"/>
            <a:ext cx="1714286" cy="180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6" grpId="0" animBg="1"/>
      <p:bldP spid="368" grpId="0" animBg="1"/>
      <p:bldP spid="370" grpId="0" animBg="1"/>
      <p:bldP spid="372" grpId="0" animBg="1"/>
    </p:bld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1061</TotalTime>
  <Words>323</Words>
  <Application>Microsoft Office PowerPoint</Application>
  <PresentationFormat>화면 슬라이드 쇼(16:9)</PresentationFormat>
  <Paragraphs>137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16</vt:i4>
      </vt:variant>
    </vt:vector>
  </HeadingPairs>
  <TitlesOfParts>
    <vt:vector size="30" baseType="lpstr">
      <vt:lpstr>KoPubWorld돋움체 Bold</vt:lpstr>
      <vt:lpstr>DX몽블랑라운드ExB</vt:lpstr>
      <vt:lpstr>Lato</vt:lpstr>
      <vt:lpstr>DX하늘구름</vt:lpstr>
      <vt:lpstr>타이포_스톰 B</vt:lpstr>
      <vt:lpstr>KoPubWorld바탕체 Medium</vt:lpstr>
      <vt:lpstr>DX경필명조B</vt:lpstr>
      <vt:lpstr>Raleway</vt:lpstr>
      <vt:lpstr>Arial</vt:lpstr>
      <vt:lpstr>Calibri</vt:lpstr>
      <vt:lpstr>Century Gothic</vt:lpstr>
      <vt:lpstr>Streamline</vt:lpstr>
      <vt:lpstr>Office Theme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김도원</dc:creator>
  <cp:lastModifiedBy>김 도원</cp:lastModifiedBy>
  <cp:revision>28</cp:revision>
  <dcterms:modified xsi:type="dcterms:W3CDTF">2020-12-04T12:15:13Z</dcterms:modified>
</cp:coreProperties>
</file>